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4" r:id="rId2"/>
    <p:sldMasterId id="2147483692" r:id="rId3"/>
  </p:sldMasterIdLst>
  <p:notesMasterIdLst>
    <p:notesMasterId r:id="rId26"/>
  </p:notesMasterIdLst>
  <p:sldIdLst>
    <p:sldId id="260" r:id="rId4"/>
    <p:sldId id="263" r:id="rId5"/>
    <p:sldId id="264" r:id="rId6"/>
    <p:sldId id="283" r:id="rId7"/>
    <p:sldId id="272" r:id="rId8"/>
    <p:sldId id="274" r:id="rId9"/>
    <p:sldId id="270" r:id="rId10"/>
    <p:sldId id="271" r:id="rId11"/>
    <p:sldId id="282" r:id="rId12"/>
    <p:sldId id="269" r:id="rId13"/>
    <p:sldId id="266" r:id="rId14"/>
    <p:sldId id="267" r:id="rId15"/>
    <p:sldId id="268" r:id="rId16"/>
    <p:sldId id="276" r:id="rId17"/>
    <p:sldId id="273" r:id="rId18"/>
    <p:sldId id="275" r:id="rId19"/>
    <p:sldId id="279" r:id="rId20"/>
    <p:sldId id="278" r:id="rId21"/>
    <p:sldId id="277" r:id="rId22"/>
    <p:sldId id="280" r:id="rId23"/>
    <p:sldId id="284" r:id="rId24"/>
    <p:sldId id="281" r:id="rId25"/>
  </p:sldIdLst>
  <p:sldSz cx="9144000" cy="6858000" type="screen4x3"/>
  <p:notesSz cx="6797675" cy="9872663"/>
  <p:defaultTextStyle>
    <a:defPPr>
      <a:defRPr lang="de-DE"/>
    </a:defPPr>
    <a:lvl1pPr algn="l" rtl="0" fontAlgn="base">
      <a:spcBef>
        <a:spcPct val="0"/>
      </a:spcBef>
      <a:spcAft>
        <a:spcPct val="0"/>
      </a:spcAft>
      <a:defRPr sz="3200" b="1" kern="1200">
        <a:solidFill>
          <a:srgbClr val="C4393B"/>
        </a:solidFill>
        <a:latin typeface="Arial" charset="0"/>
        <a:ea typeface="+mn-ea"/>
        <a:cs typeface="Arial" charset="0"/>
      </a:defRPr>
    </a:lvl1pPr>
    <a:lvl2pPr marL="457200" algn="l" rtl="0" fontAlgn="base">
      <a:spcBef>
        <a:spcPct val="0"/>
      </a:spcBef>
      <a:spcAft>
        <a:spcPct val="0"/>
      </a:spcAft>
      <a:defRPr sz="3200" b="1" kern="1200">
        <a:solidFill>
          <a:srgbClr val="C4393B"/>
        </a:solidFill>
        <a:latin typeface="Arial" charset="0"/>
        <a:ea typeface="+mn-ea"/>
        <a:cs typeface="Arial" charset="0"/>
      </a:defRPr>
    </a:lvl2pPr>
    <a:lvl3pPr marL="914400" algn="l" rtl="0" fontAlgn="base">
      <a:spcBef>
        <a:spcPct val="0"/>
      </a:spcBef>
      <a:spcAft>
        <a:spcPct val="0"/>
      </a:spcAft>
      <a:defRPr sz="3200" b="1" kern="1200">
        <a:solidFill>
          <a:srgbClr val="C4393B"/>
        </a:solidFill>
        <a:latin typeface="Arial" charset="0"/>
        <a:ea typeface="+mn-ea"/>
        <a:cs typeface="Arial" charset="0"/>
      </a:defRPr>
    </a:lvl3pPr>
    <a:lvl4pPr marL="1371600" algn="l" rtl="0" fontAlgn="base">
      <a:spcBef>
        <a:spcPct val="0"/>
      </a:spcBef>
      <a:spcAft>
        <a:spcPct val="0"/>
      </a:spcAft>
      <a:defRPr sz="3200" b="1" kern="1200">
        <a:solidFill>
          <a:srgbClr val="C4393B"/>
        </a:solidFill>
        <a:latin typeface="Arial" charset="0"/>
        <a:ea typeface="+mn-ea"/>
        <a:cs typeface="Arial" charset="0"/>
      </a:defRPr>
    </a:lvl4pPr>
    <a:lvl5pPr marL="1828800" algn="l" rtl="0" fontAlgn="base">
      <a:spcBef>
        <a:spcPct val="0"/>
      </a:spcBef>
      <a:spcAft>
        <a:spcPct val="0"/>
      </a:spcAft>
      <a:defRPr sz="3200" b="1" kern="1200">
        <a:solidFill>
          <a:srgbClr val="C4393B"/>
        </a:solidFill>
        <a:latin typeface="Arial" charset="0"/>
        <a:ea typeface="+mn-ea"/>
        <a:cs typeface="Arial" charset="0"/>
      </a:defRPr>
    </a:lvl5pPr>
    <a:lvl6pPr marL="2286000" algn="l" defTabSz="914400" rtl="0" eaLnBrk="1" latinLnBrk="0" hangingPunct="1">
      <a:defRPr sz="3200" b="1" kern="1200">
        <a:solidFill>
          <a:srgbClr val="C4393B"/>
        </a:solidFill>
        <a:latin typeface="Arial" charset="0"/>
        <a:ea typeface="+mn-ea"/>
        <a:cs typeface="Arial" charset="0"/>
      </a:defRPr>
    </a:lvl6pPr>
    <a:lvl7pPr marL="2743200" algn="l" defTabSz="914400" rtl="0" eaLnBrk="1" latinLnBrk="0" hangingPunct="1">
      <a:defRPr sz="3200" b="1" kern="1200">
        <a:solidFill>
          <a:srgbClr val="C4393B"/>
        </a:solidFill>
        <a:latin typeface="Arial" charset="0"/>
        <a:ea typeface="+mn-ea"/>
        <a:cs typeface="Arial" charset="0"/>
      </a:defRPr>
    </a:lvl7pPr>
    <a:lvl8pPr marL="3200400" algn="l" defTabSz="914400" rtl="0" eaLnBrk="1" latinLnBrk="0" hangingPunct="1">
      <a:defRPr sz="3200" b="1" kern="1200">
        <a:solidFill>
          <a:srgbClr val="C4393B"/>
        </a:solidFill>
        <a:latin typeface="Arial" charset="0"/>
        <a:ea typeface="+mn-ea"/>
        <a:cs typeface="Arial" charset="0"/>
      </a:defRPr>
    </a:lvl8pPr>
    <a:lvl9pPr marL="3657600" algn="l" defTabSz="914400" rtl="0" eaLnBrk="1" latinLnBrk="0" hangingPunct="1">
      <a:defRPr sz="3200" b="1" kern="1200">
        <a:solidFill>
          <a:srgbClr val="C4393B"/>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393B"/>
    <a:srgbClr val="808D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85198" autoAdjust="0"/>
  </p:normalViewPr>
  <p:slideViewPr>
    <p:cSldViewPr>
      <p:cViewPr>
        <p:scale>
          <a:sx n="70" d="100"/>
          <a:sy n="70" d="100"/>
        </p:scale>
        <p:origin x="-1166"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5"/>
            <a:ext cx="2945659" cy="493632"/>
          </a:xfrm>
          <a:prstGeom prst="rect">
            <a:avLst/>
          </a:prstGeom>
        </p:spPr>
        <p:txBody>
          <a:bodyPr vert="horz" lIns="94071" tIns="47036" rIns="94071" bIns="47036" rtlCol="0"/>
          <a:lstStyle>
            <a:lvl1pPr algn="l">
              <a:defRPr sz="1100" b="0">
                <a:solidFill>
                  <a:schemeClr val="tx1"/>
                </a:solidFill>
              </a:defRPr>
            </a:lvl1pPr>
          </a:lstStyle>
          <a:p>
            <a:pPr>
              <a:defRPr/>
            </a:pPr>
            <a:endParaRPr lang="de-DE"/>
          </a:p>
        </p:txBody>
      </p:sp>
      <p:sp>
        <p:nvSpPr>
          <p:cNvPr id="3" name="Datumsplatzhalter 2"/>
          <p:cNvSpPr>
            <a:spLocks noGrp="1"/>
          </p:cNvSpPr>
          <p:nvPr>
            <p:ph type="dt" idx="1"/>
          </p:nvPr>
        </p:nvSpPr>
        <p:spPr>
          <a:xfrm>
            <a:off x="3850444" y="5"/>
            <a:ext cx="2945659" cy="493632"/>
          </a:xfrm>
          <a:prstGeom prst="rect">
            <a:avLst/>
          </a:prstGeom>
        </p:spPr>
        <p:txBody>
          <a:bodyPr vert="horz" lIns="94071" tIns="47036" rIns="94071" bIns="47036" rtlCol="0"/>
          <a:lstStyle>
            <a:lvl1pPr algn="r">
              <a:defRPr sz="1100" b="0">
                <a:solidFill>
                  <a:schemeClr val="tx1"/>
                </a:solidFill>
              </a:defRPr>
            </a:lvl1pPr>
          </a:lstStyle>
          <a:p>
            <a:pPr>
              <a:defRPr/>
            </a:pPr>
            <a:fld id="{61C79F4E-EB91-4C98-A81B-0234EB9E4459}" type="datetimeFigureOut">
              <a:rPr lang="de-DE"/>
              <a:pPr>
                <a:defRPr/>
              </a:pPr>
              <a:t>08.04.2014</a:t>
            </a:fld>
            <a:endParaRPr lang="de-DE"/>
          </a:p>
        </p:txBody>
      </p:sp>
      <p:sp>
        <p:nvSpPr>
          <p:cNvPr id="4" name="Folienbildplatzhalt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4071" tIns="47036" rIns="94071" bIns="47036" rtlCol="0" anchor="ctr"/>
          <a:lstStyle/>
          <a:p>
            <a:pPr lvl="0"/>
            <a:endParaRPr lang="de-DE" noProof="0"/>
          </a:p>
        </p:txBody>
      </p:sp>
      <p:sp>
        <p:nvSpPr>
          <p:cNvPr id="5" name="Notizenplatzhalter 4"/>
          <p:cNvSpPr>
            <a:spLocks noGrp="1"/>
          </p:cNvSpPr>
          <p:nvPr>
            <p:ph type="body" sz="quarter" idx="3"/>
          </p:nvPr>
        </p:nvSpPr>
        <p:spPr>
          <a:xfrm>
            <a:off x="679768" y="4689516"/>
            <a:ext cx="5438140" cy="4442697"/>
          </a:xfrm>
          <a:prstGeom prst="rect">
            <a:avLst/>
          </a:prstGeom>
        </p:spPr>
        <p:txBody>
          <a:bodyPr vert="horz" lIns="94071" tIns="47036" rIns="94071" bIns="47036"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1" y="9377321"/>
            <a:ext cx="2945659" cy="493632"/>
          </a:xfrm>
          <a:prstGeom prst="rect">
            <a:avLst/>
          </a:prstGeom>
        </p:spPr>
        <p:txBody>
          <a:bodyPr vert="horz" lIns="94071" tIns="47036" rIns="94071" bIns="47036" rtlCol="0" anchor="b"/>
          <a:lstStyle>
            <a:lvl1pPr algn="l">
              <a:defRPr sz="1100" b="0">
                <a:solidFill>
                  <a:schemeClr val="tx1"/>
                </a:solidFill>
              </a:defRPr>
            </a:lvl1pPr>
          </a:lstStyle>
          <a:p>
            <a:pPr>
              <a:defRPr/>
            </a:pPr>
            <a:endParaRPr lang="de-DE"/>
          </a:p>
        </p:txBody>
      </p:sp>
      <p:sp>
        <p:nvSpPr>
          <p:cNvPr id="7" name="Foliennummernplatzhalter 6"/>
          <p:cNvSpPr>
            <a:spLocks noGrp="1"/>
          </p:cNvSpPr>
          <p:nvPr>
            <p:ph type="sldNum" sz="quarter" idx="5"/>
          </p:nvPr>
        </p:nvSpPr>
        <p:spPr>
          <a:xfrm>
            <a:off x="3850444" y="9377321"/>
            <a:ext cx="2945659" cy="493632"/>
          </a:xfrm>
          <a:prstGeom prst="rect">
            <a:avLst/>
          </a:prstGeom>
        </p:spPr>
        <p:txBody>
          <a:bodyPr vert="horz" lIns="94071" tIns="47036" rIns="94071" bIns="47036" rtlCol="0" anchor="b"/>
          <a:lstStyle>
            <a:lvl1pPr algn="r">
              <a:defRPr sz="1100" b="0">
                <a:solidFill>
                  <a:schemeClr val="tx1"/>
                </a:solidFill>
              </a:defRPr>
            </a:lvl1pPr>
          </a:lstStyle>
          <a:p>
            <a:pPr>
              <a:defRPr/>
            </a:pPr>
            <a:fld id="{9FEE54B9-99A3-478D-BE4C-C0C70BB22D95}" type="slidenum">
              <a:rPr lang="de-DE"/>
              <a:pPr>
                <a:defRPr/>
              </a:pPr>
              <a:t>‹Nr.›</a:t>
            </a:fld>
            <a:endParaRPr lang="de-DE"/>
          </a:p>
        </p:txBody>
      </p:sp>
    </p:spTree>
    <p:extLst>
      <p:ext uri="{BB962C8B-B14F-4D97-AF65-F5344CB8AC3E}">
        <p14:creationId xmlns:p14="http://schemas.microsoft.com/office/powerpoint/2010/main" val="1953381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Folienbildplatzhalter 1"/>
          <p:cNvSpPr>
            <a:spLocks noGrp="1" noRot="1" noChangeAspect="1"/>
          </p:cNvSpPr>
          <p:nvPr>
            <p:ph type="sldImg"/>
          </p:nvPr>
        </p:nvSpPr>
        <p:spPr bwMode="auto">
          <a:noFill/>
          <a:ln>
            <a:solidFill>
              <a:srgbClr val="000000"/>
            </a:solidFill>
            <a:miter lim="800000"/>
            <a:headEnd/>
            <a:tailEnd/>
          </a:ln>
        </p:spPr>
      </p:sp>
      <p:sp>
        <p:nvSpPr>
          <p:cNvPr id="34818"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4819" name="Foliennummernplatzhalt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694C31-2C9B-4CF2-9E58-B7C5EC263DFC}" type="slidenum">
              <a:rPr lang="de-DE" smtClean="0"/>
              <a:pPr/>
              <a:t>1</a:t>
            </a:fld>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 name="Grafik 8"/>
          <p:cNvPicPr>
            <a:picLocks noChangeAspect="1"/>
          </p:cNvPicPr>
          <p:nvPr userDrawn="1"/>
        </p:nvPicPr>
        <p:blipFill>
          <a:blip r:embed="rId2"/>
          <a:srcRect r="22221"/>
          <a:stretch>
            <a:fillRect/>
          </a:stretch>
        </p:blipFill>
        <p:spPr bwMode="auto">
          <a:xfrm>
            <a:off x="0" y="0"/>
            <a:ext cx="9142413" cy="6858000"/>
          </a:xfrm>
          <a:prstGeom prst="rect">
            <a:avLst/>
          </a:prstGeom>
          <a:noFill/>
          <a:ln w="9525">
            <a:noFill/>
            <a:miter lim="800000"/>
            <a:headEnd/>
            <a:tailEnd/>
          </a:ln>
        </p:spPr>
      </p:pic>
      <p:sp>
        <p:nvSpPr>
          <p:cNvPr id="3" name="Rectangle 7"/>
          <p:cNvSpPr>
            <a:spLocks noChangeArrowheads="1"/>
          </p:cNvSpPr>
          <p:nvPr/>
        </p:nvSpPr>
        <p:spPr bwMode="auto">
          <a:xfrm>
            <a:off x="0" y="3733800"/>
            <a:ext cx="9142413" cy="3124200"/>
          </a:xfrm>
          <a:prstGeom prst="rect">
            <a:avLst/>
          </a:prstGeom>
          <a:solidFill>
            <a:srgbClr val="808DB7">
              <a:alpha val="75000"/>
            </a:srgbClr>
          </a:solidFill>
          <a:ln>
            <a:noFill/>
          </a:ln>
          <a:effectLst/>
        </p:spPr>
        <p:txBody>
          <a:bodyPr wrap="none" lIns="91426" tIns="45713" rIns="91426" bIns="45713" anchor="ctr"/>
          <a:lstStyle/>
          <a:p>
            <a:pPr algn="ctr" eaLnBrk="0" hangingPunct="0">
              <a:defRPr/>
            </a:pPr>
            <a:r>
              <a:rPr lang="de-DE" sz="2400" b="0" dirty="0">
                <a:solidFill>
                  <a:schemeClr val="tx1"/>
                </a:solidFill>
                <a:latin typeface="Times" pitchFamily="18" charset="0"/>
              </a:rPr>
              <a:t>                   </a:t>
            </a:r>
          </a:p>
        </p:txBody>
      </p:sp>
      <p:pic>
        <p:nvPicPr>
          <p:cNvPr id="4" name="Grafik 11"/>
          <p:cNvPicPr>
            <a:picLocks noChangeAspect="1"/>
          </p:cNvPicPr>
          <p:nvPr userDrawn="1"/>
        </p:nvPicPr>
        <p:blipFill>
          <a:blip r:embed="rId3"/>
          <a:srcRect/>
          <a:stretch>
            <a:fillRect/>
          </a:stretch>
        </p:blipFill>
        <p:spPr bwMode="auto">
          <a:xfrm>
            <a:off x="5795963" y="3141663"/>
            <a:ext cx="3348037" cy="1241425"/>
          </a:xfrm>
          <a:prstGeom prst="rect">
            <a:avLst/>
          </a:prstGeom>
          <a:noFill/>
          <a:ln w="9525">
            <a:noFill/>
            <a:miter lim="800000"/>
            <a:headEnd/>
            <a:tailEnd/>
          </a:ln>
        </p:spPr>
      </p:pic>
      <p:sp>
        <p:nvSpPr>
          <p:cNvPr id="5" name="Text Box 5"/>
          <p:cNvSpPr txBox="1">
            <a:spLocks noChangeArrowheads="1"/>
          </p:cNvSpPr>
          <p:nvPr/>
        </p:nvSpPr>
        <p:spPr bwMode="auto">
          <a:xfrm>
            <a:off x="250825" y="4675188"/>
            <a:ext cx="8642350" cy="1446536"/>
          </a:xfrm>
          <a:prstGeom prst="rect">
            <a:avLst/>
          </a:prstGeom>
          <a:noFill/>
          <a:ln>
            <a:noFill/>
          </a:ln>
          <a:effectLst/>
          <a:extLst/>
        </p:spPr>
        <p:txBody>
          <a:bodyPr lIns="91426" tIns="45713" rIns="91426" bIns="45713">
            <a:spAutoFit/>
          </a:bodyPr>
          <a:lstStyle/>
          <a:p>
            <a:pPr>
              <a:defRPr/>
            </a:pPr>
            <a:r>
              <a:rPr lang="de-DE" sz="2400" dirty="0" smtClean="0">
                <a:solidFill>
                  <a:schemeClr val="bg1"/>
                </a:solidFill>
              </a:rPr>
              <a:t>Medienbildung im Kontext des Verbraucherschutzes</a:t>
            </a:r>
            <a:endParaRPr lang="de-DE" sz="2400" dirty="0">
              <a:solidFill>
                <a:schemeClr val="bg1"/>
              </a:solidFill>
            </a:endParaRPr>
          </a:p>
          <a:p>
            <a:pPr>
              <a:defRPr/>
            </a:pPr>
            <a:endParaRPr lang="de-DE" sz="2000" b="0" dirty="0">
              <a:solidFill>
                <a:schemeClr val="bg1"/>
              </a:solidFill>
            </a:endParaRPr>
          </a:p>
          <a:p>
            <a:pPr>
              <a:defRPr/>
            </a:pPr>
            <a:endParaRPr lang="de-DE" sz="2000" b="0" dirty="0">
              <a:solidFill>
                <a:schemeClr val="bg1"/>
              </a:solidFill>
            </a:endParaRPr>
          </a:p>
          <a:p>
            <a:pPr>
              <a:defRPr/>
            </a:pPr>
            <a:r>
              <a:rPr lang="de-DE" sz="1200" b="0" dirty="0" smtClean="0">
                <a:solidFill>
                  <a:schemeClr val="bg1"/>
                </a:solidFill>
              </a:rPr>
              <a:t>Cornelia Tausch</a:t>
            </a:r>
            <a:endParaRPr lang="de-DE" sz="1200" b="0" dirty="0">
              <a:solidFill>
                <a:schemeClr val="bg1"/>
              </a:solidFill>
            </a:endParaRPr>
          </a:p>
          <a:p>
            <a:pPr>
              <a:defRPr/>
            </a:pPr>
            <a:r>
              <a:rPr lang="de-DE" sz="1200" b="0" dirty="0" smtClean="0">
                <a:solidFill>
                  <a:schemeClr val="bg1"/>
                </a:solidFill>
              </a:rPr>
              <a:t>08.04.2014 – Runder Tisch 5, Strategieprozess Medienbildung in Baden-Württemberg</a:t>
            </a:r>
            <a:endParaRPr lang="de-DE" sz="1200" b="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fld id="{6FCDBA4E-01E5-43AE-B6B6-C44076BA34BB}"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A2CF0032-CAC6-4797-880E-C67103C7C12C}"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fld id="{F395E9D0-FAA7-436E-953F-51B75BAC65AE}" type="datetimeFigureOut">
              <a:rPr lang="de-DE"/>
              <a:pPr>
                <a:defRPr/>
              </a:pPr>
              <a:t>08.04.2014</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96A8F2A9-6264-45AB-B51E-983BE37132DD}" type="slidenum">
              <a:rPr lang="de-DE"/>
              <a:pPr>
                <a:defRPr/>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3F66354A-FF45-44F4-93D8-26FA0499326F}" type="datetimeFigureOut">
              <a:rPr lang="de-DE"/>
              <a:pPr>
                <a:defRPr/>
              </a:pPr>
              <a:t>08.04.2014</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BE6216C0-4825-4FD3-A77D-9090313A5223}" type="slidenum">
              <a:rPr lang="de-DE"/>
              <a:pPr>
                <a:defRPr/>
              </a:pPr>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FD83A21D-D3FC-47CD-B6C3-6C05692709BF}" type="datetimeFigureOut">
              <a:rPr lang="de-DE"/>
              <a:pPr>
                <a:defRPr/>
              </a:pPr>
              <a:t>08.04.2014</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0CF5389B-3950-4008-ADFF-4F5914873D3B}" type="slidenum">
              <a:rPr lang="de-DE"/>
              <a:pPr>
                <a:defRPr/>
              </a:pPr>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0BB766F5-FD38-46F4-B813-7863F511E2B6}"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C77FC354-499F-4E95-B2F0-B4F21044CDE4}" type="slidenum">
              <a:rPr lang="de-DE"/>
              <a:pPr>
                <a:defRPr/>
              </a:pPr>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D90256E8-F5F6-4BCD-8001-8634B65C9DE0}"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FB558FF9-DE44-41BB-915E-D872E641CAE4}" type="slidenum">
              <a:rPr lang="de-DE"/>
              <a:pPr>
                <a:defRPr/>
              </a:pPr>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9E1F88B4-FBF0-4D10-8220-9B23592C2E85}"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7BDEC3F6-D7FD-4343-B09F-A40B49A0DE45}" type="slidenum">
              <a:rPr lang="de-DE"/>
              <a:pPr>
                <a:defRPr/>
              </a:pPr>
              <a:t>‹Nr.›</a:t>
            </a:fld>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D7A155FF-5B0B-42C2-A1DA-007D4AF1E508}"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E5FF96D-4D69-45BB-A21E-DE0155281807}" type="slidenum">
              <a:rPr lang="de-DE"/>
              <a:pPr>
                <a:defRPr/>
              </a:pPr>
              <a:t>‹Nr.›</a:t>
            </a:fld>
            <a:endParaRPr lang="de-D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fld id="{6F116D5A-B41B-472C-A496-75BC995EBAF8}"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0C0F18B5-DE99-4B5B-AFFF-078FBBB50601}" type="slidenum">
              <a:rPr lang="de-DE"/>
              <a:pPr>
                <a:defRPr/>
              </a:pPr>
              <a:t>‹Nr.›</a:t>
            </a:fld>
            <a:endParaRPr lang="de-D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7807CDD9-758D-48A3-8A25-E8250870AF56}"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2F655CAF-2153-4033-A856-7CEE93F1D5D2}"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85800" y="476250"/>
            <a:ext cx="7772400" cy="369332"/>
          </a:xfrm>
        </p:spPr>
        <p:txBody>
          <a:bodyPr/>
          <a:lstStyle>
            <a:lvl1pPr>
              <a:defRPr sz="2400"/>
            </a:lvl1pPr>
          </a:lstStyle>
          <a:p>
            <a:r>
              <a:rPr lang="de-DE" dirty="0" smtClean="0"/>
              <a:t>Titelmasterformat durch Klicken bearbeiten</a:t>
            </a:r>
            <a:endParaRPr lang="de-DE" dirty="0"/>
          </a:p>
        </p:txBody>
      </p:sp>
      <p:sp>
        <p:nvSpPr>
          <p:cNvPr id="3" name="Inhaltsplatzhalter 2"/>
          <p:cNvSpPr>
            <a:spLocks noGrp="1"/>
          </p:cNvSpPr>
          <p:nvPr>
            <p:ph idx="1"/>
          </p:nvPr>
        </p:nvSpPr>
        <p:spPr>
          <a:xfrm>
            <a:off x="685800" y="2438400"/>
            <a:ext cx="7772400" cy="1569660"/>
          </a:xfrm>
        </p:spPr>
        <p:txBody>
          <a:bodyPr/>
          <a:lstStyle>
            <a:lvl5pPr>
              <a:defRPr sz="1000">
                <a:latin typeface="Arial" pitchFamily="34" charset="0"/>
                <a:cs typeface="Arial" pitchFamily="34" charset="0"/>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8"/>
          <p:cNvSpPr>
            <a:spLocks noGrp="1" noChangeArrowheads="1"/>
          </p:cNvSpPr>
          <p:nvPr>
            <p:ph type="sldNum" sz="quarter" idx="10"/>
          </p:nvPr>
        </p:nvSpPr>
        <p:spPr>
          <a:ln/>
        </p:spPr>
        <p:txBody>
          <a:bodyPr/>
          <a:lstStyle>
            <a:lvl1pPr>
              <a:defRPr/>
            </a:lvl1pPr>
          </a:lstStyle>
          <a:p>
            <a:pPr>
              <a:defRPr/>
            </a:pPr>
            <a:fld id="{C406D7B2-1C3F-4ACC-984C-7B951B1E9BBA}" type="slidenum">
              <a:rPr lang="de-DE"/>
              <a:pPr>
                <a:defRPr/>
              </a:pPr>
              <a:t>‹Nr.›</a:t>
            </a:fld>
            <a:endParaRPr lang="de-DE"/>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8091BDB1-2E7D-4708-8411-69710429A3A1}"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6B8B1E64-3FA3-471D-8C68-3ED2F1FFCCE6}" type="slidenum">
              <a:rPr lang="de-DE"/>
              <a:pPr>
                <a:defRPr/>
              </a:pPr>
              <a:t>‹Nr.›</a:t>
            </a:fld>
            <a:endParaRPr lang="de-D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fld id="{C56213F5-5597-4E4B-BD46-CE7EC5A9E28D}"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FB28E9D3-BD06-4E8F-98B9-796C2207B036}" type="slidenum">
              <a:rPr lang="de-DE"/>
              <a:pPr>
                <a:defRPr/>
              </a:pPr>
              <a:t>‹Nr.›</a:t>
            </a:fld>
            <a:endParaRPr lang="de-D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fld id="{7627E3E9-A480-4CBF-BE2A-B3FDD332A4E1}" type="datetimeFigureOut">
              <a:rPr lang="de-DE"/>
              <a:pPr>
                <a:defRPr/>
              </a:pPr>
              <a:t>08.04.2014</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5F1B5A75-919F-4C37-92A5-D1F3201C3DC0}" type="slidenum">
              <a:rPr lang="de-DE"/>
              <a:pPr>
                <a:defRPr/>
              </a:pPr>
              <a:t>‹Nr.›</a:t>
            </a:fld>
            <a:endParaRPr lang="de-D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9B34B26B-90AE-4423-8374-9A1E98482BF1}" type="datetimeFigureOut">
              <a:rPr lang="de-DE"/>
              <a:pPr>
                <a:defRPr/>
              </a:pPr>
              <a:t>08.04.2014</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82D52C8F-913B-4140-964B-1995405DA0E1}" type="slidenum">
              <a:rPr lang="de-DE"/>
              <a:pPr>
                <a:defRPr/>
              </a:pPr>
              <a:t>‹Nr.›</a:t>
            </a:fld>
            <a:endParaRPr lang="de-D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C6922807-A10B-4F66-B42F-D644654ECE05}" type="datetimeFigureOut">
              <a:rPr lang="de-DE"/>
              <a:pPr>
                <a:defRPr/>
              </a:pPr>
              <a:t>08.04.2014</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CE3C29D2-E9E4-4AE7-BB69-ACDE2325B67F}" type="slidenum">
              <a:rPr lang="de-DE"/>
              <a:pPr>
                <a:defRPr/>
              </a:pPr>
              <a:t>‹Nr.›</a:t>
            </a:fld>
            <a:endParaRPr lang="de-D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D6318E90-D7B3-4A21-81D6-8F2DBB3C5F6D}"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5B9C8704-D2E8-4FAE-952E-A93F944CA143}" type="slidenum">
              <a:rPr lang="de-DE"/>
              <a:pPr>
                <a:defRPr/>
              </a:pPr>
              <a:t>‹Nr.›</a:t>
            </a:fld>
            <a:endParaRPr lang="de-D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9EEB9640-41B4-42CE-B046-D4EE2776ADB8}" type="datetimeFigureOut">
              <a:rPr lang="de-DE"/>
              <a:pPr>
                <a:defRPr/>
              </a:pPr>
              <a:t>08.04.2014</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9A484101-D741-4258-9EF7-4F3B8000B952}" type="slidenum">
              <a:rPr lang="de-DE"/>
              <a:pPr>
                <a:defRPr/>
              </a:pPr>
              <a:t>‹Nr.›</a:t>
            </a:fld>
            <a:endParaRPr lang="de-D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6D509071-3CEA-4510-B502-132BA1709B0D}"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7772A507-FCCE-43A3-B9E0-E077D395AC99}" type="slidenum">
              <a:rPr lang="de-DE"/>
              <a:pPr>
                <a:defRPr/>
              </a:pPr>
              <a:t>‹Nr.›</a:t>
            </a:fld>
            <a:endParaRPr lang="de-D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6F8EAAAA-2528-41CE-98A6-C7F4FF9ADA0E}"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20CA32BD-0E1E-412A-A4C2-7FC7C9AC10AF}"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8"/>
          <p:cNvSpPr>
            <a:spLocks noGrp="1" noChangeArrowheads="1"/>
          </p:cNvSpPr>
          <p:nvPr>
            <p:ph type="sldNum" sz="quarter" idx="10"/>
          </p:nvPr>
        </p:nvSpPr>
        <p:spPr>
          <a:ln/>
        </p:spPr>
        <p:txBody>
          <a:bodyPr/>
          <a:lstStyle>
            <a:lvl1pPr>
              <a:defRPr/>
            </a:lvl1pPr>
          </a:lstStyle>
          <a:p>
            <a:pPr>
              <a:defRPr/>
            </a:pPr>
            <a:fld id="{FCD9E1A3-E33C-466B-B986-AAEF946ED3F8}"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3" name="Inhaltsplatzhalter 2"/>
          <p:cNvSpPr>
            <a:spLocks noGrp="1"/>
          </p:cNvSpPr>
          <p:nvPr>
            <p:ph sz="half" idx="1"/>
          </p:nvPr>
        </p:nvSpPr>
        <p:spPr>
          <a:xfrm>
            <a:off x="685800" y="2438400"/>
            <a:ext cx="3810000" cy="2092881"/>
          </a:xfrm>
        </p:spPr>
        <p:txBody>
          <a:bodyPr/>
          <a:lstStyle>
            <a:lvl1pPr>
              <a:defRPr sz="2400"/>
            </a:lvl1pPr>
            <a:lvl2pPr>
              <a:defRPr sz="1800"/>
            </a:lvl2pPr>
            <a:lvl3pPr>
              <a:defRPr sz="1400"/>
            </a:lvl3pPr>
            <a:lvl4pPr>
              <a:defRPr sz="1200"/>
            </a:lvl4pPr>
            <a:lvl5pPr>
              <a:defRPr sz="1000">
                <a:latin typeface="Arial" pitchFamily="34" charset="0"/>
                <a:cs typeface="Arial" pitchFamily="34" charset="0"/>
              </a:defRPr>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648200" y="2438400"/>
            <a:ext cx="3810000" cy="2092881"/>
          </a:xfrm>
        </p:spPr>
        <p:txBody>
          <a:bodyPr/>
          <a:lstStyle>
            <a:lvl1pPr>
              <a:defRPr sz="2400"/>
            </a:lvl1pPr>
            <a:lvl2pPr>
              <a:defRPr sz="1800"/>
            </a:lvl2pPr>
            <a:lvl3pPr>
              <a:defRPr sz="1400"/>
            </a:lvl3pPr>
            <a:lvl4pPr>
              <a:defRPr sz="1200"/>
            </a:lvl4pPr>
            <a:lvl5pPr>
              <a:defRPr sz="1000">
                <a:latin typeface="Arial" pitchFamily="34" charset="0"/>
                <a:cs typeface="Arial" pitchFamily="34" charset="0"/>
              </a:defRPr>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Rectangle 8"/>
          <p:cNvSpPr>
            <a:spLocks noGrp="1" noChangeArrowheads="1"/>
          </p:cNvSpPr>
          <p:nvPr>
            <p:ph type="sldNum" sz="quarter" idx="10"/>
          </p:nvPr>
        </p:nvSpPr>
        <p:spPr>
          <a:ln/>
        </p:spPr>
        <p:txBody>
          <a:bodyPr/>
          <a:lstStyle>
            <a:lvl1pPr>
              <a:defRPr/>
            </a:lvl1pPr>
          </a:lstStyle>
          <a:p>
            <a:pPr>
              <a:defRPr/>
            </a:pPr>
            <a:fld id="{7386FECF-1C94-4FDA-9CE9-99C6AE842EB6}"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3" name="Rectangle 8"/>
          <p:cNvSpPr>
            <a:spLocks noGrp="1" noChangeArrowheads="1"/>
          </p:cNvSpPr>
          <p:nvPr>
            <p:ph type="sldNum" sz="quarter" idx="10"/>
          </p:nvPr>
        </p:nvSpPr>
        <p:spPr>
          <a:ln/>
        </p:spPr>
        <p:txBody>
          <a:bodyPr/>
          <a:lstStyle>
            <a:lvl1pPr>
              <a:defRPr/>
            </a:lvl1pPr>
          </a:lstStyle>
          <a:p>
            <a:pPr>
              <a:defRPr/>
            </a:pPr>
            <a:fld id="{AF20EA9A-CC46-48BA-A1D6-93777BEDA4F9}"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fld id="{3167410A-7DCB-4321-8C9D-B68454599D50}"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fld id="{53C28318-4318-4A32-8021-7BDF9E10C96A}"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38F457E9-1530-4E22-96EF-2F7B7574CA41}"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432FB2E4-E2C7-4583-A8E4-18430BBAF587}"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C276B23A-E289-4ED9-9253-F3704763ECE8}"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00500970-B098-42F4-9361-770E7E62E7A0}" type="datetimeFigureOut">
              <a:rPr lang="de-DE"/>
              <a:pPr>
                <a:defRPr/>
              </a:pPr>
              <a:t>08.04.2014</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1793911-2C55-4A01-8C62-DAF82371082C}"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685800" y="476250"/>
            <a:ext cx="7772400" cy="4921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de-DE" smtClean="0"/>
              <a:t>fg</a:t>
            </a:r>
          </a:p>
        </p:txBody>
      </p:sp>
      <p:sp>
        <p:nvSpPr>
          <p:cNvPr id="1027" name="Rectangle 4"/>
          <p:cNvSpPr>
            <a:spLocks noGrp="1" noChangeArrowheads="1"/>
          </p:cNvSpPr>
          <p:nvPr>
            <p:ph type="body" idx="1"/>
          </p:nvPr>
        </p:nvSpPr>
        <p:spPr bwMode="auto">
          <a:xfrm>
            <a:off x="685800" y="1412875"/>
            <a:ext cx="7772400" cy="1754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de-DE" smtClean="0"/>
              <a:t>Text, hier nur ein Blindtext, kann hier über die gesamte Breite gesetzt werden</a:t>
            </a:r>
          </a:p>
          <a:p>
            <a:pPr lvl="1"/>
            <a:r>
              <a:rPr lang="de-DE" smtClean="0"/>
              <a:t>Aufzählungspfeile aus der Meta</a:t>
            </a:r>
          </a:p>
          <a:p>
            <a:pPr lvl="2"/>
            <a:r>
              <a:rPr lang="de-DE" smtClean="0"/>
              <a:t>Auch in unterschiedlichen</a:t>
            </a:r>
          </a:p>
          <a:p>
            <a:pPr lvl="3"/>
            <a:r>
              <a:rPr lang="de-DE" smtClean="0"/>
              <a:t>Ebenen</a:t>
            </a:r>
          </a:p>
        </p:txBody>
      </p:sp>
      <p:sp>
        <p:nvSpPr>
          <p:cNvPr id="9224" name="Rectangle 8"/>
          <p:cNvSpPr>
            <a:spLocks noGrp="1" noChangeArrowheads="1"/>
          </p:cNvSpPr>
          <p:nvPr>
            <p:ph type="sldNum" sz="quarter" idx="4"/>
          </p:nvPr>
        </p:nvSpPr>
        <p:spPr bwMode="auto">
          <a:xfrm>
            <a:off x="6553200" y="6477000"/>
            <a:ext cx="2362200" cy="228600"/>
          </a:xfrm>
          <a:prstGeom prst="rect">
            <a:avLst/>
          </a:prstGeom>
          <a:noFill/>
          <a:ln>
            <a:noFill/>
          </a:ln>
          <a:effectLst/>
          <a:extLst/>
        </p:spPr>
        <p:txBody>
          <a:bodyPr vert="horz" wrap="square" lIns="87278" tIns="43639" rIns="87278" bIns="43639" numCol="1" anchor="t" anchorCtr="0" compatLnSpc="1">
            <a:prstTxWarp prst="textNoShape">
              <a:avLst/>
            </a:prstTxWarp>
          </a:bodyPr>
          <a:lstStyle>
            <a:lvl1pPr algn="r">
              <a:defRPr sz="900" b="0">
                <a:solidFill>
                  <a:schemeClr val="tx1"/>
                </a:solidFill>
                <a:latin typeface="VZ Meta LF" pitchFamily="34" charset="0"/>
              </a:defRPr>
            </a:lvl1pPr>
          </a:lstStyle>
          <a:p>
            <a:pPr>
              <a:defRPr/>
            </a:pPr>
            <a:fld id="{7D9AE82C-95D6-4253-84EA-93AA9A87695E}" type="slidenum">
              <a:rPr lang="de-DE"/>
              <a:pPr>
                <a:defRPr/>
              </a:pPr>
              <a:t>‹Nr.›</a:t>
            </a:fld>
            <a:endParaRPr lang="de-DE"/>
          </a:p>
        </p:txBody>
      </p:sp>
      <p:sp>
        <p:nvSpPr>
          <p:cNvPr id="7" name="Rechteck 6"/>
          <p:cNvSpPr/>
          <p:nvPr userDrawn="1"/>
        </p:nvSpPr>
        <p:spPr bwMode="auto">
          <a:xfrm>
            <a:off x="-8470" y="6371034"/>
            <a:ext cx="9152470" cy="514350"/>
          </a:xfrm>
          <a:prstGeom prst="rect">
            <a:avLst/>
          </a:prstGeom>
          <a:solidFill>
            <a:srgbClr val="808DB7"/>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800" b="0" i="0" u="none" strike="noStrike" cap="none" normalizeH="0" baseline="0" smtClean="0">
              <a:ln>
                <a:solidFill>
                  <a:schemeClr val="tx1"/>
                </a:solidFill>
              </a:ln>
              <a:noFill/>
              <a:effectLst/>
              <a:latin typeface="Arial" charset="0"/>
              <a:cs typeface="Arial" charset="0"/>
            </a:endParaRPr>
          </a:p>
        </p:txBody>
      </p:sp>
      <p:pic>
        <p:nvPicPr>
          <p:cNvPr id="8" name="Picture 2"/>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010525" y="6174000"/>
            <a:ext cx="1133475"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733" r:id="rId1"/>
    <p:sldLayoutId id="2147483710" r:id="rId2"/>
    <p:sldLayoutId id="2147483709" r:id="rId3"/>
    <p:sldLayoutId id="2147483708" r:id="rId4"/>
    <p:sldLayoutId id="2147483707" r:id="rId5"/>
    <p:sldLayoutId id="2147483706" r:id="rId6"/>
  </p:sldLayoutIdLst>
  <p:timing>
    <p:tnLst>
      <p:par>
        <p:cTn id="1" dur="indefinite" restart="never" nodeType="tmRoot"/>
      </p:par>
    </p:tnLst>
  </p:timing>
  <p:txStyles>
    <p:titleStyle>
      <a:lvl1pPr algn="l" rtl="0" eaLnBrk="0" fontAlgn="base" hangingPunct="0">
        <a:spcBef>
          <a:spcPct val="0"/>
        </a:spcBef>
        <a:spcAft>
          <a:spcPct val="0"/>
        </a:spcAft>
        <a:defRPr sz="3200" b="1">
          <a:solidFill>
            <a:srgbClr val="C4393B"/>
          </a:solidFill>
          <a:latin typeface="+mj-lt"/>
          <a:ea typeface="+mj-ea"/>
          <a:cs typeface="+mj-cs"/>
        </a:defRPr>
      </a:lvl1pPr>
      <a:lvl2pPr algn="l" rtl="0" eaLnBrk="0" fontAlgn="base" hangingPunct="0">
        <a:spcBef>
          <a:spcPct val="0"/>
        </a:spcBef>
        <a:spcAft>
          <a:spcPct val="0"/>
        </a:spcAft>
        <a:defRPr sz="3200" b="1">
          <a:solidFill>
            <a:srgbClr val="C4393B"/>
          </a:solidFill>
          <a:latin typeface="Arial" charset="0"/>
          <a:cs typeface="Arial" charset="0"/>
        </a:defRPr>
      </a:lvl2pPr>
      <a:lvl3pPr algn="l" rtl="0" eaLnBrk="0" fontAlgn="base" hangingPunct="0">
        <a:spcBef>
          <a:spcPct val="0"/>
        </a:spcBef>
        <a:spcAft>
          <a:spcPct val="0"/>
        </a:spcAft>
        <a:defRPr sz="3200" b="1">
          <a:solidFill>
            <a:srgbClr val="C4393B"/>
          </a:solidFill>
          <a:latin typeface="Arial" charset="0"/>
          <a:cs typeface="Arial" charset="0"/>
        </a:defRPr>
      </a:lvl3pPr>
      <a:lvl4pPr algn="l" rtl="0" eaLnBrk="0" fontAlgn="base" hangingPunct="0">
        <a:spcBef>
          <a:spcPct val="0"/>
        </a:spcBef>
        <a:spcAft>
          <a:spcPct val="0"/>
        </a:spcAft>
        <a:defRPr sz="3200" b="1">
          <a:solidFill>
            <a:srgbClr val="C4393B"/>
          </a:solidFill>
          <a:latin typeface="Arial" charset="0"/>
          <a:cs typeface="Arial" charset="0"/>
        </a:defRPr>
      </a:lvl4pPr>
      <a:lvl5pPr algn="l" rtl="0" eaLnBrk="0" fontAlgn="base" hangingPunct="0">
        <a:spcBef>
          <a:spcPct val="0"/>
        </a:spcBef>
        <a:spcAft>
          <a:spcPct val="0"/>
        </a:spcAft>
        <a:defRPr sz="3200" b="1">
          <a:solidFill>
            <a:srgbClr val="C4393B"/>
          </a:solidFill>
          <a:latin typeface="Arial" charset="0"/>
          <a:cs typeface="Arial" charset="0"/>
        </a:defRPr>
      </a:lvl5pPr>
      <a:lvl6pPr marL="457200" algn="l" rtl="0" eaLnBrk="1" fontAlgn="base" hangingPunct="1">
        <a:spcBef>
          <a:spcPct val="0"/>
        </a:spcBef>
        <a:spcAft>
          <a:spcPct val="0"/>
        </a:spcAft>
        <a:defRPr sz="3600" b="1">
          <a:solidFill>
            <a:srgbClr val="C4393B"/>
          </a:solidFill>
          <a:latin typeface="Arial" charset="0"/>
          <a:cs typeface="Arial" charset="0"/>
        </a:defRPr>
      </a:lvl6pPr>
      <a:lvl7pPr marL="914400" algn="l" rtl="0" eaLnBrk="1" fontAlgn="base" hangingPunct="1">
        <a:spcBef>
          <a:spcPct val="0"/>
        </a:spcBef>
        <a:spcAft>
          <a:spcPct val="0"/>
        </a:spcAft>
        <a:defRPr sz="3600" b="1">
          <a:solidFill>
            <a:srgbClr val="C4393B"/>
          </a:solidFill>
          <a:latin typeface="Arial" charset="0"/>
          <a:cs typeface="Arial" charset="0"/>
        </a:defRPr>
      </a:lvl7pPr>
      <a:lvl8pPr marL="1371600" algn="l" rtl="0" eaLnBrk="1" fontAlgn="base" hangingPunct="1">
        <a:spcBef>
          <a:spcPct val="0"/>
        </a:spcBef>
        <a:spcAft>
          <a:spcPct val="0"/>
        </a:spcAft>
        <a:defRPr sz="3600" b="1">
          <a:solidFill>
            <a:srgbClr val="C4393B"/>
          </a:solidFill>
          <a:latin typeface="Arial" charset="0"/>
          <a:cs typeface="Arial" charset="0"/>
        </a:defRPr>
      </a:lvl8pPr>
      <a:lvl9pPr marL="1828800" algn="l" rtl="0" eaLnBrk="1" fontAlgn="base" hangingPunct="1">
        <a:spcBef>
          <a:spcPct val="0"/>
        </a:spcBef>
        <a:spcAft>
          <a:spcPct val="0"/>
        </a:spcAft>
        <a:defRPr sz="3600" b="1">
          <a:solidFill>
            <a:srgbClr val="C4393B"/>
          </a:solidFill>
          <a:latin typeface="Arial" charset="0"/>
          <a:cs typeface="Arial" charset="0"/>
        </a:defRPr>
      </a:lvl9pPr>
    </p:titleStyle>
    <p:bodyStyle>
      <a:lvl1pPr marL="476250" indent="-476250" algn="l" rtl="0" eaLnBrk="0" fontAlgn="base" hangingPunct="0">
        <a:spcBef>
          <a:spcPct val="50000"/>
        </a:spcBef>
        <a:spcAft>
          <a:spcPct val="0"/>
        </a:spcAft>
        <a:buFont typeface="Wingdings" pitchFamily="2" charset="2"/>
        <a:buBlip>
          <a:blip r:embed="rId9"/>
        </a:buBlip>
        <a:defRPr sz="2400">
          <a:solidFill>
            <a:schemeClr val="tx1"/>
          </a:solidFill>
          <a:latin typeface="+mn-lt"/>
          <a:ea typeface="+mn-ea"/>
          <a:cs typeface="+mn-cs"/>
        </a:defRPr>
      </a:lvl1pPr>
      <a:lvl2pPr marL="1333500" indent="-381000" algn="l" rtl="0" eaLnBrk="0" fontAlgn="base" hangingPunct="0">
        <a:spcBef>
          <a:spcPct val="50000"/>
        </a:spcBef>
        <a:spcAft>
          <a:spcPct val="0"/>
        </a:spcAft>
        <a:buBlip>
          <a:blip r:embed="rId9"/>
        </a:buBlip>
        <a:defRPr>
          <a:solidFill>
            <a:schemeClr val="tx1"/>
          </a:solidFill>
          <a:latin typeface="+mn-lt"/>
          <a:cs typeface="+mn-cs"/>
        </a:defRPr>
      </a:lvl2pPr>
      <a:lvl3pPr marL="2095500" indent="-381000" algn="l" rtl="0" eaLnBrk="0" fontAlgn="base" hangingPunct="0">
        <a:spcBef>
          <a:spcPct val="50000"/>
        </a:spcBef>
        <a:spcAft>
          <a:spcPct val="0"/>
        </a:spcAft>
        <a:buBlip>
          <a:blip r:embed="rId9"/>
        </a:buBlip>
        <a:defRPr sz="1400">
          <a:solidFill>
            <a:schemeClr val="tx1"/>
          </a:solidFill>
          <a:latin typeface="+mn-lt"/>
          <a:cs typeface="+mn-cs"/>
        </a:defRPr>
      </a:lvl3pPr>
      <a:lvl4pPr marL="2857500" indent="-381000" algn="l" rtl="0" eaLnBrk="0" fontAlgn="base" hangingPunct="0">
        <a:spcBef>
          <a:spcPct val="50000"/>
        </a:spcBef>
        <a:spcAft>
          <a:spcPct val="0"/>
        </a:spcAft>
        <a:buBlip>
          <a:blip r:embed="rId9"/>
        </a:buBlip>
        <a:defRPr sz="1200">
          <a:solidFill>
            <a:schemeClr val="tx1"/>
          </a:solidFill>
          <a:latin typeface="+mn-lt"/>
          <a:cs typeface="+mn-cs"/>
        </a:defRPr>
      </a:lvl4pPr>
      <a:lvl5pPr marL="3276600" indent="-228600" algn="l" rtl="0" eaLnBrk="0" fontAlgn="base" hangingPunct="0">
        <a:spcBef>
          <a:spcPct val="20000"/>
        </a:spcBef>
        <a:spcAft>
          <a:spcPct val="0"/>
        </a:spcAft>
        <a:buBlip>
          <a:blip r:embed="rId9"/>
        </a:buBlip>
        <a:defRPr sz="1100">
          <a:solidFill>
            <a:schemeClr val="tx1"/>
          </a:solidFill>
          <a:latin typeface="VZ Meta LF" pitchFamily="34" charset="0"/>
          <a:cs typeface="+mn-cs"/>
        </a:defRPr>
      </a:lvl5pPr>
      <a:lvl6pPr marL="3733800" indent="-228600" algn="l" rtl="0" eaLnBrk="1" fontAlgn="base" hangingPunct="1">
        <a:spcBef>
          <a:spcPct val="20000"/>
        </a:spcBef>
        <a:spcAft>
          <a:spcPct val="0"/>
        </a:spcAft>
        <a:buBlip>
          <a:blip r:embed="rId9"/>
        </a:buBlip>
        <a:defRPr sz="1100">
          <a:solidFill>
            <a:schemeClr val="tx1"/>
          </a:solidFill>
          <a:latin typeface="VZ Meta LF" pitchFamily="34" charset="0"/>
          <a:cs typeface="+mn-cs"/>
        </a:defRPr>
      </a:lvl6pPr>
      <a:lvl7pPr marL="4191000" indent="-228600" algn="l" rtl="0" eaLnBrk="1" fontAlgn="base" hangingPunct="1">
        <a:spcBef>
          <a:spcPct val="20000"/>
        </a:spcBef>
        <a:spcAft>
          <a:spcPct val="0"/>
        </a:spcAft>
        <a:buBlip>
          <a:blip r:embed="rId9"/>
        </a:buBlip>
        <a:defRPr sz="1100">
          <a:solidFill>
            <a:schemeClr val="tx1"/>
          </a:solidFill>
          <a:latin typeface="VZ Meta LF" pitchFamily="34" charset="0"/>
          <a:cs typeface="+mn-cs"/>
        </a:defRPr>
      </a:lvl7pPr>
      <a:lvl8pPr marL="4648200" indent="-228600" algn="l" rtl="0" eaLnBrk="1" fontAlgn="base" hangingPunct="1">
        <a:spcBef>
          <a:spcPct val="20000"/>
        </a:spcBef>
        <a:spcAft>
          <a:spcPct val="0"/>
        </a:spcAft>
        <a:buBlip>
          <a:blip r:embed="rId9"/>
        </a:buBlip>
        <a:defRPr sz="1100">
          <a:solidFill>
            <a:schemeClr val="tx1"/>
          </a:solidFill>
          <a:latin typeface="VZ Meta LF" pitchFamily="34" charset="0"/>
          <a:cs typeface="+mn-cs"/>
        </a:defRPr>
      </a:lvl8pPr>
      <a:lvl9pPr marL="5105400" indent="-228600" algn="l" rtl="0" eaLnBrk="1" fontAlgn="base" hangingPunct="1">
        <a:spcBef>
          <a:spcPct val="20000"/>
        </a:spcBef>
        <a:spcAft>
          <a:spcPct val="0"/>
        </a:spcAft>
        <a:buBlip>
          <a:blip r:embed="rId9"/>
        </a:buBlip>
        <a:defRPr sz="1100">
          <a:solidFill>
            <a:schemeClr val="tx1"/>
          </a:solidFill>
          <a:latin typeface="VZ Meta LF" pitchFamily="34" charset="0"/>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194"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8195"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b="0">
                <a:solidFill>
                  <a:schemeClr val="tx1">
                    <a:tint val="75000"/>
                  </a:schemeClr>
                </a:solidFill>
              </a:defRPr>
            </a:lvl1pPr>
          </a:lstStyle>
          <a:p>
            <a:pPr>
              <a:defRPr/>
            </a:pPr>
            <a:fld id="{C7C3B9A5-668B-4676-A70C-A0EA8F4F3AE8}" type="datetimeFigureOut">
              <a:rPr lang="de-DE"/>
              <a:pPr>
                <a:defRPr/>
              </a:pPr>
              <a:t>08.04.2014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0">
                <a:solidFill>
                  <a:schemeClr val="tx1">
                    <a:tint val="75000"/>
                  </a:schemeClr>
                </a:solidFill>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0">
                <a:solidFill>
                  <a:schemeClr val="tx1">
                    <a:tint val="75000"/>
                  </a:schemeClr>
                </a:solidFill>
              </a:defRPr>
            </a:lvl1pPr>
          </a:lstStyle>
          <a:p>
            <a:pPr>
              <a:defRPr/>
            </a:pPr>
            <a:fld id="{E60A876B-70D1-430B-ADB2-BD62A5AE002B}"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721" r:id="rId1"/>
    <p:sldLayoutId id="2147483720" r:id="rId2"/>
    <p:sldLayoutId id="2147483719" r:id="rId3"/>
    <p:sldLayoutId id="2147483718" r:id="rId4"/>
    <p:sldLayoutId id="2147483717" r:id="rId5"/>
    <p:sldLayoutId id="2147483716" r:id="rId6"/>
    <p:sldLayoutId id="2147483715" r:id="rId7"/>
    <p:sldLayoutId id="2147483714" r:id="rId8"/>
    <p:sldLayoutId id="2147483713" r:id="rId9"/>
    <p:sldLayoutId id="2147483712" r:id="rId10"/>
    <p:sldLayoutId id="214748371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482"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20483"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b="0">
                <a:solidFill>
                  <a:schemeClr val="tx1">
                    <a:tint val="75000"/>
                  </a:schemeClr>
                </a:solidFill>
              </a:defRPr>
            </a:lvl1pPr>
          </a:lstStyle>
          <a:p>
            <a:pPr>
              <a:defRPr/>
            </a:pPr>
            <a:fld id="{16211BE5-67F9-4C62-8A18-C1785BC073E2}" type="datetimeFigureOut">
              <a:rPr lang="de-DE"/>
              <a:pPr>
                <a:defRPr/>
              </a:pPr>
              <a:t>08.04.2014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0">
                <a:solidFill>
                  <a:schemeClr val="tx1">
                    <a:tint val="75000"/>
                  </a:schemeClr>
                </a:solidFill>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0">
                <a:solidFill>
                  <a:schemeClr val="tx1">
                    <a:tint val="75000"/>
                  </a:schemeClr>
                </a:solidFill>
              </a:defRPr>
            </a:lvl1pPr>
          </a:lstStyle>
          <a:p>
            <a:pPr>
              <a:defRPr/>
            </a:pPr>
            <a:fld id="{220D47E5-7EFA-4CEB-A511-5D5649219C4D}"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732" r:id="rId1"/>
    <p:sldLayoutId id="2147483731" r:id="rId2"/>
    <p:sldLayoutId id="2147483730" r:id="rId3"/>
    <p:sldLayoutId id="2147483729" r:id="rId4"/>
    <p:sldLayoutId id="2147483728" r:id="rId5"/>
    <p:sldLayoutId id="2147483727" r:id="rId6"/>
    <p:sldLayoutId id="2147483726" r:id="rId7"/>
    <p:sldLayoutId id="2147483725" r:id="rId8"/>
    <p:sldLayoutId id="2147483724" r:id="rId9"/>
    <p:sldLayoutId id="2147483723" r:id="rId10"/>
    <p:sldLayoutId id="214748372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1052736"/>
            <a:ext cx="7772400" cy="369332"/>
          </a:xfrm>
        </p:spPr>
        <p:txBody>
          <a:bodyPr/>
          <a:lstStyle/>
          <a:p>
            <a:r>
              <a:rPr lang="de-DE" dirty="0" smtClean="0"/>
              <a:t>(3) Medienkompetenz für Verbraucher bedeutet …</a:t>
            </a:r>
            <a:endParaRPr lang="de-DE" dirty="0"/>
          </a:p>
        </p:txBody>
      </p:sp>
      <p:sp>
        <p:nvSpPr>
          <p:cNvPr id="3" name="Inhaltsplatzhalter 2"/>
          <p:cNvSpPr>
            <a:spLocks noGrp="1"/>
          </p:cNvSpPr>
          <p:nvPr>
            <p:ph idx="1"/>
          </p:nvPr>
        </p:nvSpPr>
        <p:spPr>
          <a:xfrm>
            <a:off x="685800" y="2438400"/>
            <a:ext cx="7772400" cy="3508653"/>
          </a:xfrm>
        </p:spPr>
        <p:txBody>
          <a:bodyPr/>
          <a:lstStyle/>
          <a:p>
            <a:r>
              <a:rPr lang="de-DE" dirty="0" smtClean="0"/>
              <a:t>die neuen digitalen Instrumente und Angebote, die Verbrauchern Hilfestellung </a:t>
            </a:r>
            <a:r>
              <a:rPr lang="de-DE" dirty="0"/>
              <a:t>für selbstbestimmte Konsumentscheidungen </a:t>
            </a:r>
            <a:r>
              <a:rPr lang="de-DE" dirty="0" smtClean="0"/>
              <a:t>geben können, </a:t>
            </a:r>
            <a:br>
              <a:rPr lang="de-DE" dirty="0" smtClean="0"/>
            </a:br>
            <a:r>
              <a:rPr lang="de-DE" dirty="0" smtClean="0"/>
              <a:t>kennen, systematische Wirkungsweisen erkennen lernen, kritisch nutzen (oder ablehnen) können</a:t>
            </a:r>
          </a:p>
          <a:p>
            <a:endParaRPr lang="de-DE" dirty="0"/>
          </a:p>
          <a:p>
            <a:endParaRPr lang="de-DE" dirty="0" smtClean="0"/>
          </a:p>
          <a:p>
            <a:pPr marL="0" indent="0">
              <a:buNone/>
            </a:pPr>
            <a:endParaRPr lang="de-DE" dirty="0"/>
          </a:p>
        </p:txBody>
      </p:sp>
    </p:spTree>
    <p:extLst>
      <p:ext uri="{BB962C8B-B14F-4D97-AF65-F5344CB8AC3E}">
        <p14:creationId xmlns:p14="http://schemas.microsoft.com/office/powerpoint/2010/main" val="3448668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685800" y="476250"/>
            <a:ext cx="7772400" cy="369332"/>
          </a:xfrm>
        </p:spPr>
        <p:txBody>
          <a:bodyPr/>
          <a:lstStyle/>
          <a:p>
            <a:r>
              <a:rPr lang="de-DE" sz="2400" dirty="0" smtClean="0"/>
              <a:t>Neue Instrumente für Verbraucher</a:t>
            </a:r>
            <a:endParaRPr lang="de-DE" sz="2400" dirty="0"/>
          </a:p>
        </p:txBody>
      </p:sp>
      <p:sp>
        <p:nvSpPr>
          <p:cNvPr id="5" name="Inhaltsplatzhalter 4"/>
          <p:cNvSpPr>
            <a:spLocks noGrp="1"/>
          </p:cNvSpPr>
          <p:nvPr>
            <p:ph sz="half" idx="1"/>
          </p:nvPr>
        </p:nvSpPr>
        <p:spPr>
          <a:xfrm>
            <a:off x="590587" y="1552142"/>
            <a:ext cx="3810000" cy="2092881"/>
          </a:xfrm>
        </p:spPr>
        <p:txBody>
          <a:bodyPr/>
          <a:lstStyle/>
          <a:p>
            <a:pPr marL="0" indent="0">
              <a:buNone/>
            </a:pPr>
            <a:r>
              <a:rPr lang="de-DE" sz="2400" b="1" dirty="0" smtClean="0"/>
              <a:t>Suchmaschinen:</a:t>
            </a:r>
            <a:r>
              <a:rPr lang="de-DE" sz="2400" dirty="0" smtClean="0"/>
              <a:t/>
            </a:r>
            <a:br>
              <a:rPr lang="de-DE" sz="2400" dirty="0" smtClean="0"/>
            </a:br>
            <a:r>
              <a:rPr lang="de-DE" sz="2400" dirty="0" smtClean="0"/>
              <a:t>erschließen das Wissen und listen besonders interessante Seiten auf</a:t>
            </a:r>
          </a:p>
          <a:p>
            <a:pPr marL="0" indent="0">
              <a:buNone/>
            </a:pPr>
            <a:endParaRPr lang="de-DE" sz="2400" dirty="0"/>
          </a:p>
        </p:txBody>
      </p:sp>
      <p:sp>
        <p:nvSpPr>
          <p:cNvPr id="6" name="Inhaltsplatzhalter 5"/>
          <p:cNvSpPr>
            <a:spLocks noGrp="1"/>
          </p:cNvSpPr>
          <p:nvPr>
            <p:ph sz="half" idx="2"/>
          </p:nvPr>
        </p:nvSpPr>
        <p:spPr>
          <a:xfrm>
            <a:off x="4788024" y="1502688"/>
            <a:ext cx="3810000" cy="5355312"/>
          </a:xfrm>
        </p:spPr>
        <p:txBody>
          <a:bodyPr/>
          <a:lstStyle/>
          <a:p>
            <a:r>
              <a:rPr lang="de-DE" sz="2400" dirty="0" smtClean="0"/>
              <a:t>Werbung vs. Suchergebnisse</a:t>
            </a:r>
          </a:p>
          <a:p>
            <a:r>
              <a:rPr lang="de-DE" sz="2400" dirty="0" smtClean="0"/>
              <a:t>Suchalgorithmen</a:t>
            </a:r>
          </a:p>
          <a:p>
            <a:r>
              <a:rPr lang="de-DE" sz="2400" dirty="0" smtClean="0"/>
              <a:t>Tracking, personenbezogene Werbung</a:t>
            </a:r>
          </a:p>
          <a:p>
            <a:r>
              <a:rPr lang="de-DE" sz="2400" dirty="0" err="1" smtClean="0"/>
              <a:t>Suchmaschinenoptimie-rung</a:t>
            </a:r>
            <a:endParaRPr lang="de-DE" sz="2400" dirty="0" smtClean="0"/>
          </a:p>
          <a:p>
            <a:r>
              <a:rPr lang="de-DE" sz="2400" dirty="0" smtClean="0"/>
              <a:t>Agenturen (Empfehlungen und mehr)</a:t>
            </a:r>
          </a:p>
          <a:p>
            <a:endParaRPr lang="de-DE"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284984"/>
            <a:ext cx="720080"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3918484"/>
            <a:ext cx="803791" cy="302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0788" y="3393467"/>
            <a:ext cx="503113" cy="503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95736" y="3945897"/>
            <a:ext cx="599703" cy="4394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6760" y="4372406"/>
            <a:ext cx="880492" cy="36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99792" y="3444717"/>
            <a:ext cx="743841" cy="490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descr="C:\Users\tausch\AppData\Local\Microsoft\Windows\Temporary Internet Files\Content.IE5\5VD8X14R\MC900431496[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716016" y="1063147"/>
            <a:ext cx="432048"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1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476250"/>
            <a:ext cx="7772400" cy="369332"/>
          </a:xfrm>
        </p:spPr>
        <p:txBody>
          <a:bodyPr/>
          <a:lstStyle/>
          <a:p>
            <a:r>
              <a:rPr lang="de-DE" sz="2400" dirty="0" smtClean="0"/>
              <a:t>Neue Instrumente für Verbraucher</a:t>
            </a:r>
            <a:endParaRPr lang="de-DE" sz="2400" dirty="0"/>
          </a:p>
        </p:txBody>
      </p:sp>
      <p:sp>
        <p:nvSpPr>
          <p:cNvPr id="3" name="Inhaltsplatzhalter 2"/>
          <p:cNvSpPr>
            <a:spLocks noGrp="1"/>
          </p:cNvSpPr>
          <p:nvPr>
            <p:ph sz="half" idx="1"/>
          </p:nvPr>
        </p:nvSpPr>
        <p:spPr>
          <a:xfrm>
            <a:off x="683568" y="1643945"/>
            <a:ext cx="3810000" cy="4616648"/>
          </a:xfrm>
        </p:spPr>
        <p:txBody>
          <a:bodyPr/>
          <a:lstStyle/>
          <a:p>
            <a:pPr marL="0" indent="0">
              <a:buNone/>
            </a:pPr>
            <a:r>
              <a:rPr lang="de-DE" sz="2400" b="1" dirty="0" smtClean="0"/>
              <a:t>Vergleichsportale:</a:t>
            </a:r>
          </a:p>
          <a:p>
            <a:pPr marL="0" indent="0">
              <a:buNone/>
            </a:pPr>
            <a:r>
              <a:rPr lang="de-DE" sz="2400" dirty="0" smtClean="0"/>
              <a:t>Sammeln, Sortieren und Stellen eine Vielzahl von Informationen in einen für den Verbraucher wichtigen Kontext (Qualität, Preis, …)</a:t>
            </a:r>
          </a:p>
          <a:p>
            <a:pPr marL="0" indent="0">
              <a:buNone/>
            </a:pPr>
            <a:endParaRPr lang="de-DE" sz="2400" dirty="0"/>
          </a:p>
          <a:p>
            <a:pPr marL="0" indent="0">
              <a:buNone/>
            </a:pPr>
            <a:r>
              <a:rPr lang="de-DE" sz="2400" dirty="0" smtClean="0"/>
              <a:t>Vermitteln die Güter oder Dienstleistungen, organisieren Anbieterwechsel</a:t>
            </a:r>
            <a:endParaRPr lang="de-DE" sz="2400" dirty="0"/>
          </a:p>
        </p:txBody>
      </p:sp>
      <p:sp>
        <p:nvSpPr>
          <p:cNvPr id="6" name="Inhaltsplatzhalter 5"/>
          <p:cNvSpPr>
            <a:spLocks noGrp="1"/>
          </p:cNvSpPr>
          <p:nvPr>
            <p:ph sz="half" idx="2"/>
          </p:nvPr>
        </p:nvSpPr>
        <p:spPr>
          <a:xfrm>
            <a:off x="5004048" y="1628800"/>
            <a:ext cx="3810000" cy="3323987"/>
          </a:xfrm>
        </p:spPr>
        <p:txBody>
          <a:bodyPr/>
          <a:lstStyle/>
          <a:p>
            <a:r>
              <a:rPr lang="de-DE" sz="2400" dirty="0" smtClean="0"/>
              <a:t>Geschäftsmodell</a:t>
            </a:r>
          </a:p>
          <a:p>
            <a:r>
              <a:rPr lang="de-DE" sz="2400" dirty="0" smtClean="0"/>
              <a:t>Voreinstellungen</a:t>
            </a:r>
          </a:p>
          <a:p>
            <a:r>
              <a:rPr lang="de-DE" sz="2400" dirty="0" smtClean="0"/>
              <a:t>Aktualität der Information</a:t>
            </a:r>
          </a:p>
          <a:p>
            <a:r>
              <a:rPr lang="de-DE" sz="2400" dirty="0" smtClean="0"/>
              <a:t>Neutralität der Information</a:t>
            </a:r>
          </a:p>
          <a:p>
            <a:r>
              <a:rPr lang="de-DE" dirty="0" smtClean="0"/>
              <a:t>Tracking</a:t>
            </a:r>
            <a:endParaRPr lang="de-DE" sz="2400" dirty="0"/>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124744"/>
            <a:ext cx="433387"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872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476250"/>
            <a:ext cx="7772400" cy="369332"/>
          </a:xfrm>
        </p:spPr>
        <p:txBody>
          <a:bodyPr/>
          <a:lstStyle/>
          <a:p>
            <a:r>
              <a:rPr lang="de-DE" sz="2400" dirty="0" smtClean="0"/>
              <a:t>Blogs, Foren, …</a:t>
            </a:r>
            <a:endParaRPr lang="de-DE" sz="2400" dirty="0"/>
          </a:p>
        </p:txBody>
      </p:sp>
      <p:sp>
        <p:nvSpPr>
          <p:cNvPr id="3" name="Inhaltsplatzhalter 2"/>
          <p:cNvSpPr>
            <a:spLocks noGrp="1"/>
          </p:cNvSpPr>
          <p:nvPr>
            <p:ph sz="half" idx="1"/>
          </p:nvPr>
        </p:nvSpPr>
        <p:spPr>
          <a:xfrm>
            <a:off x="683568" y="1772816"/>
            <a:ext cx="3810000" cy="2092881"/>
          </a:xfrm>
        </p:spPr>
        <p:txBody>
          <a:bodyPr/>
          <a:lstStyle/>
          <a:p>
            <a:pPr marL="0" indent="0">
              <a:buNone/>
            </a:pPr>
            <a:r>
              <a:rPr lang="de-DE" dirty="0" smtClean="0"/>
              <a:t>Bieten Austausch von Informationen über Produkte und Dienstleistungen</a:t>
            </a:r>
            <a:endParaRPr lang="de-DE" dirty="0"/>
          </a:p>
        </p:txBody>
      </p:sp>
      <p:sp>
        <p:nvSpPr>
          <p:cNvPr id="5" name="Inhaltsplatzhalter 4"/>
          <p:cNvSpPr>
            <a:spLocks noGrp="1"/>
          </p:cNvSpPr>
          <p:nvPr>
            <p:ph sz="half" idx="2"/>
          </p:nvPr>
        </p:nvSpPr>
        <p:spPr>
          <a:xfrm>
            <a:off x="4716016" y="1772816"/>
            <a:ext cx="3810000" cy="4247317"/>
          </a:xfrm>
        </p:spPr>
        <p:txBody>
          <a:bodyPr/>
          <a:lstStyle/>
          <a:p>
            <a:r>
              <a:rPr lang="de-DE" dirty="0" smtClean="0"/>
              <a:t>Verlässlichkeit von Informationen, Tests versus Erfahrungsberichte</a:t>
            </a:r>
          </a:p>
          <a:p>
            <a:r>
              <a:rPr lang="de-DE" dirty="0" smtClean="0"/>
              <a:t>Aktualität der Information</a:t>
            </a:r>
            <a:endParaRPr lang="de-DE" dirty="0" smtClean="0"/>
          </a:p>
          <a:p>
            <a:r>
              <a:rPr lang="de-DE" dirty="0"/>
              <a:t>Agenturen (Empfehlungen und mehr</a:t>
            </a:r>
            <a:r>
              <a:rPr lang="de-DE" dirty="0" smtClean="0"/>
              <a:t>)</a:t>
            </a:r>
          </a:p>
          <a:p>
            <a:r>
              <a:rPr lang="de-DE" dirty="0" smtClean="0"/>
              <a:t>Rechte und Pflichten</a:t>
            </a:r>
            <a:endParaRPr lang="de-D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6612" y="1340768"/>
            <a:ext cx="433387"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64811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1700808"/>
            <a:ext cx="7772400" cy="369332"/>
          </a:xfrm>
        </p:spPr>
        <p:txBody>
          <a:bodyPr/>
          <a:lstStyle/>
          <a:p>
            <a:r>
              <a:rPr lang="de-DE" dirty="0" smtClean="0"/>
              <a:t>„Trend“: Verbraucher als </a:t>
            </a:r>
            <a:r>
              <a:rPr lang="de-DE" dirty="0" err="1" smtClean="0"/>
              <a:t>Prosumer</a:t>
            </a:r>
            <a:endParaRPr lang="de-DE" dirty="0"/>
          </a:p>
        </p:txBody>
      </p:sp>
      <p:sp>
        <p:nvSpPr>
          <p:cNvPr id="3" name="Inhaltsplatzhalter 2"/>
          <p:cNvSpPr>
            <a:spLocks noGrp="1"/>
          </p:cNvSpPr>
          <p:nvPr>
            <p:ph idx="1"/>
          </p:nvPr>
        </p:nvSpPr>
        <p:spPr>
          <a:xfrm>
            <a:off x="755576" y="2420888"/>
            <a:ext cx="7772400" cy="3508653"/>
          </a:xfrm>
        </p:spPr>
        <p:txBody>
          <a:bodyPr/>
          <a:lstStyle/>
          <a:p>
            <a:r>
              <a:rPr lang="de-DE" dirty="0" smtClean="0"/>
              <a:t>Bewertungen auf Verkaufsplattformen</a:t>
            </a:r>
          </a:p>
          <a:p>
            <a:r>
              <a:rPr lang="de-DE" dirty="0" smtClean="0"/>
              <a:t>Bewertungen auf Vergleichsportalen</a:t>
            </a:r>
          </a:p>
          <a:p>
            <a:r>
              <a:rPr lang="de-DE" dirty="0" smtClean="0"/>
              <a:t>Verbraucher als gewollte / ungewollte Werbeträger </a:t>
            </a:r>
          </a:p>
          <a:p>
            <a:r>
              <a:rPr lang="de-DE" dirty="0" smtClean="0"/>
              <a:t>Diskussionen in Blogs und Foren</a:t>
            </a:r>
          </a:p>
          <a:p>
            <a:r>
              <a:rPr lang="de-DE" dirty="0" smtClean="0"/>
              <a:t>Rechte und Pflichten als </a:t>
            </a:r>
            <a:r>
              <a:rPr lang="de-DE" dirty="0" err="1" smtClean="0"/>
              <a:t>Prosumer</a:t>
            </a:r>
            <a:r>
              <a:rPr lang="de-DE" dirty="0" smtClean="0"/>
              <a:t> kennen</a:t>
            </a:r>
          </a:p>
          <a:p>
            <a:r>
              <a:rPr lang="de-DE" dirty="0" smtClean="0"/>
              <a:t>Kritisch erkennen können, wenn Beiträge / Bewertungen gefälscht sind</a:t>
            </a:r>
            <a:endParaRPr lang="de-DE" dirty="0"/>
          </a:p>
        </p:txBody>
      </p:sp>
      <p:sp>
        <p:nvSpPr>
          <p:cNvPr id="5" name="Rechteck 4"/>
          <p:cNvSpPr/>
          <p:nvPr/>
        </p:nvSpPr>
        <p:spPr>
          <a:xfrm>
            <a:off x="672006" y="764704"/>
            <a:ext cx="7560840" cy="461665"/>
          </a:xfrm>
          <a:prstGeom prst="rect">
            <a:avLst/>
          </a:prstGeom>
        </p:spPr>
        <p:txBody>
          <a:bodyPr wrap="square">
            <a:spAutoFit/>
          </a:bodyPr>
          <a:lstStyle/>
          <a:p>
            <a:r>
              <a:rPr lang="de-DE" sz="2400" dirty="0" smtClean="0"/>
              <a:t>(4) </a:t>
            </a:r>
            <a:r>
              <a:rPr lang="de-DE" sz="2400" dirty="0"/>
              <a:t>Medienkompetenz für Verbraucher bedeutet …</a:t>
            </a:r>
          </a:p>
        </p:txBody>
      </p:sp>
    </p:spTree>
    <p:extLst>
      <p:ext uri="{BB962C8B-B14F-4D97-AF65-F5344CB8AC3E}">
        <p14:creationId xmlns:p14="http://schemas.microsoft.com/office/powerpoint/2010/main" val="12363807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85800" y="476250"/>
            <a:ext cx="7772400" cy="738664"/>
          </a:xfrm>
        </p:spPr>
        <p:txBody>
          <a:bodyPr/>
          <a:lstStyle/>
          <a:p>
            <a:r>
              <a:rPr lang="de-DE" dirty="0" smtClean="0"/>
              <a:t>Wer hat Angebote zur Medienkompetenz für Verbraucher?</a:t>
            </a:r>
            <a:endParaRPr lang="de-DE" dirty="0"/>
          </a:p>
        </p:txBody>
      </p:sp>
      <p:sp>
        <p:nvSpPr>
          <p:cNvPr id="6" name="Inhaltsplatzhalter 5"/>
          <p:cNvSpPr>
            <a:spLocks noGrp="1"/>
          </p:cNvSpPr>
          <p:nvPr>
            <p:ph idx="1"/>
          </p:nvPr>
        </p:nvSpPr>
        <p:spPr>
          <a:xfrm>
            <a:off x="611560" y="1412776"/>
            <a:ext cx="7772400" cy="3693319"/>
          </a:xfrm>
        </p:spPr>
        <p:txBody>
          <a:bodyPr/>
          <a:lstStyle/>
          <a:p>
            <a:r>
              <a:rPr lang="de-DE" dirty="0" smtClean="0"/>
              <a:t>Öffentliche Institutionen wie z.B. Ministerien, Schulen</a:t>
            </a:r>
          </a:p>
          <a:p>
            <a:r>
              <a:rPr lang="de-DE" dirty="0" smtClean="0">
                <a:solidFill>
                  <a:schemeClr val="tx1">
                    <a:lumMod val="95000"/>
                    <a:lumOff val="5000"/>
                  </a:schemeClr>
                </a:solidFill>
              </a:rPr>
              <a:t>www.verbraucherzentrale.de, www.vz-bw.de</a:t>
            </a:r>
            <a:br>
              <a:rPr lang="de-DE" dirty="0" smtClean="0">
                <a:solidFill>
                  <a:schemeClr val="tx1">
                    <a:lumMod val="95000"/>
                    <a:lumOff val="5000"/>
                  </a:schemeClr>
                </a:solidFill>
              </a:rPr>
            </a:br>
            <a:r>
              <a:rPr lang="de-DE" dirty="0" smtClean="0">
                <a:solidFill>
                  <a:schemeClr val="tx1">
                    <a:lumMod val="95000"/>
                    <a:lumOff val="5000"/>
                  </a:schemeClr>
                </a:solidFill>
              </a:rPr>
              <a:t>Die allg. Angebote der Verbraucherzentralen</a:t>
            </a:r>
          </a:p>
          <a:p>
            <a:r>
              <a:rPr lang="de-DE" dirty="0" smtClean="0">
                <a:solidFill>
                  <a:schemeClr val="tx1">
                    <a:lumMod val="95000"/>
                    <a:lumOff val="5000"/>
                  </a:schemeClr>
                </a:solidFill>
              </a:rPr>
              <a:t>Spezialseiten Medien</a:t>
            </a:r>
            <a:br>
              <a:rPr lang="de-DE" dirty="0" smtClean="0">
                <a:solidFill>
                  <a:schemeClr val="tx1">
                    <a:lumMod val="95000"/>
                    <a:lumOff val="5000"/>
                  </a:schemeClr>
                </a:solidFill>
              </a:rPr>
            </a:br>
            <a:r>
              <a:rPr lang="de-DE" dirty="0" smtClean="0">
                <a:solidFill>
                  <a:schemeClr val="tx1">
                    <a:lumMod val="95000"/>
                    <a:lumOff val="5000"/>
                  </a:schemeClr>
                </a:solidFill>
              </a:rPr>
              <a:t>www.verbraucherbildung.de (u.a. Materialkompass, bewertete Materialien zur Verbraucherbildung)</a:t>
            </a:r>
            <a:br>
              <a:rPr lang="de-DE" dirty="0" smtClean="0">
                <a:solidFill>
                  <a:schemeClr val="tx1">
                    <a:lumMod val="95000"/>
                    <a:lumOff val="5000"/>
                  </a:schemeClr>
                </a:solidFill>
              </a:rPr>
            </a:br>
            <a:r>
              <a:rPr lang="de-DE" dirty="0" smtClean="0">
                <a:solidFill>
                  <a:schemeClr val="tx1">
                    <a:lumMod val="95000"/>
                    <a:lumOff val="5000"/>
                  </a:schemeClr>
                </a:solidFill>
              </a:rPr>
              <a:t>checked4you.de</a:t>
            </a:r>
            <a:br>
              <a:rPr lang="de-DE" dirty="0" smtClean="0">
                <a:solidFill>
                  <a:schemeClr val="tx1">
                    <a:lumMod val="95000"/>
                    <a:lumOff val="5000"/>
                  </a:schemeClr>
                </a:solidFill>
              </a:rPr>
            </a:br>
            <a:r>
              <a:rPr lang="de-DE" dirty="0" smtClean="0">
                <a:solidFill>
                  <a:schemeClr val="tx1">
                    <a:lumMod val="95000"/>
                    <a:lumOff val="5000"/>
                  </a:schemeClr>
                </a:solidFill>
              </a:rPr>
              <a:t>andere Themenseiten </a:t>
            </a:r>
            <a:br>
              <a:rPr lang="de-DE" dirty="0" smtClean="0">
                <a:solidFill>
                  <a:schemeClr val="tx1">
                    <a:lumMod val="95000"/>
                    <a:lumOff val="5000"/>
                  </a:schemeClr>
                </a:solidFill>
              </a:rPr>
            </a:br>
            <a:r>
              <a:rPr lang="de-DE" dirty="0" smtClean="0">
                <a:solidFill>
                  <a:schemeClr val="tx1">
                    <a:lumMod val="95000"/>
                    <a:lumOff val="5000"/>
                  </a:schemeClr>
                </a:solidFill>
              </a:rPr>
              <a:t>(www.lebensmittelklarheit.de …)</a:t>
            </a:r>
            <a:endParaRPr lang="de-DE" dirty="0">
              <a:solidFill>
                <a:schemeClr val="tx1">
                  <a:lumMod val="95000"/>
                  <a:lumOff val="5000"/>
                </a:schemeClr>
              </a:solidFill>
            </a:endParaRPr>
          </a:p>
        </p:txBody>
      </p:sp>
      <p:sp>
        <p:nvSpPr>
          <p:cNvPr id="7" name="Textfeld 6"/>
          <p:cNvSpPr txBox="1"/>
          <p:nvPr/>
        </p:nvSpPr>
        <p:spPr>
          <a:xfrm>
            <a:off x="611560" y="5157192"/>
            <a:ext cx="6768752" cy="830997"/>
          </a:xfrm>
          <a:prstGeom prst="rect">
            <a:avLst/>
          </a:prstGeom>
          <a:noFill/>
        </p:spPr>
        <p:txBody>
          <a:bodyPr wrap="square" rtlCol="0">
            <a:spAutoFit/>
          </a:bodyPr>
          <a:lstStyle/>
          <a:p>
            <a:r>
              <a:rPr lang="de-DE" sz="2400" dirty="0" smtClean="0"/>
              <a:t>Besonderheit: 				anbieterunabhängig!</a:t>
            </a:r>
            <a:endParaRPr lang="de-DE" sz="2400" dirty="0"/>
          </a:p>
        </p:txBody>
      </p:sp>
    </p:spTree>
    <p:extLst>
      <p:ext uri="{BB962C8B-B14F-4D97-AF65-F5344CB8AC3E}">
        <p14:creationId xmlns:p14="http://schemas.microsoft.com/office/powerpoint/2010/main" val="2383239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85800" y="476250"/>
            <a:ext cx="7772400" cy="738664"/>
          </a:xfrm>
        </p:spPr>
        <p:txBody>
          <a:bodyPr/>
          <a:lstStyle/>
          <a:p>
            <a:r>
              <a:rPr lang="de-DE" dirty="0" smtClean="0"/>
              <a:t>Wer hat Angebote zur Medienkompetenz für Verbraucher?</a:t>
            </a:r>
            <a:endParaRPr lang="de-DE" dirty="0"/>
          </a:p>
        </p:txBody>
      </p:sp>
      <p:sp>
        <p:nvSpPr>
          <p:cNvPr id="6" name="Inhaltsplatzhalter 5"/>
          <p:cNvSpPr>
            <a:spLocks noGrp="1"/>
          </p:cNvSpPr>
          <p:nvPr>
            <p:ph idx="1"/>
          </p:nvPr>
        </p:nvSpPr>
        <p:spPr>
          <a:xfrm>
            <a:off x="611560" y="1700808"/>
            <a:ext cx="7772400" cy="3877985"/>
          </a:xfrm>
        </p:spPr>
        <p:txBody>
          <a:bodyPr/>
          <a:lstStyle/>
          <a:p>
            <a:r>
              <a:rPr lang="de-DE" dirty="0" smtClean="0"/>
              <a:t>Anbieter (Websites, Werbung, Informationen zu Sozialen Netzwerken im SN)</a:t>
            </a:r>
          </a:p>
          <a:p>
            <a:r>
              <a:rPr lang="de-DE" dirty="0" smtClean="0"/>
              <a:t>Anbieter in Zusammenschlüssen oder Verbänden</a:t>
            </a:r>
            <a:br>
              <a:rPr lang="de-DE" dirty="0" smtClean="0"/>
            </a:br>
            <a:r>
              <a:rPr lang="de-DE" dirty="0" err="1" smtClean="0"/>
              <a:t>Bsp</a:t>
            </a:r>
            <a:r>
              <a:rPr lang="de-DE" dirty="0" smtClean="0"/>
              <a:t>: Deutschland sicher im Netz</a:t>
            </a:r>
            <a:br>
              <a:rPr lang="de-DE" dirty="0" smtClean="0"/>
            </a:br>
            <a:r>
              <a:rPr lang="de-DE" dirty="0" smtClean="0"/>
              <a:t>in Schulen</a:t>
            </a:r>
          </a:p>
          <a:p>
            <a:endParaRPr lang="de-DE" dirty="0" smtClean="0"/>
          </a:p>
          <a:p>
            <a:r>
              <a:rPr lang="de-DE" dirty="0" smtClean="0"/>
              <a:t>Selbsthilfe</a:t>
            </a:r>
            <a:br>
              <a:rPr lang="de-DE" dirty="0" smtClean="0"/>
            </a:br>
            <a:r>
              <a:rPr lang="de-DE" dirty="0" smtClean="0"/>
              <a:t>Verbraucher fragen Verbraucher – Foren, </a:t>
            </a:r>
            <a:br>
              <a:rPr lang="de-DE" dirty="0" smtClean="0"/>
            </a:br>
            <a:r>
              <a:rPr lang="de-DE" dirty="0" smtClean="0"/>
              <a:t>das Bauen auf Experten plus Schwarmintelligenz</a:t>
            </a:r>
            <a:endParaRPr lang="de-DE" dirty="0"/>
          </a:p>
        </p:txBody>
      </p:sp>
    </p:spTree>
    <p:extLst>
      <p:ext uri="{BB962C8B-B14F-4D97-AF65-F5344CB8AC3E}">
        <p14:creationId xmlns:p14="http://schemas.microsoft.com/office/powerpoint/2010/main" val="625686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Herausforderung für Angebote:</a:t>
            </a:r>
            <a:endParaRPr lang="de-DE" dirty="0"/>
          </a:p>
        </p:txBody>
      </p:sp>
      <p:sp>
        <p:nvSpPr>
          <p:cNvPr id="3" name="Inhaltsplatzhalter 2"/>
          <p:cNvSpPr>
            <a:spLocks noGrp="1"/>
          </p:cNvSpPr>
          <p:nvPr>
            <p:ph idx="1"/>
          </p:nvPr>
        </p:nvSpPr>
        <p:spPr>
          <a:xfrm>
            <a:off x="685800" y="2438400"/>
            <a:ext cx="7772400" cy="2031325"/>
          </a:xfrm>
        </p:spPr>
        <p:txBody>
          <a:bodyPr/>
          <a:lstStyle/>
          <a:p>
            <a:r>
              <a:rPr lang="de-DE" dirty="0" smtClean="0"/>
              <a:t>Mit welchen Angeboten können welche Verbrauchergruppen wann erreicht werden?</a:t>
            </a:r>
          </a:p>
          <a:p>
            <a:r>
              <a:rPr lang="de-DE" dirty="0" smtClean="0"/>
              <a:t>Verbraucher ist man lebenslang. Für Erwachsene gibt es wenig allgemein definierte Wege Informationen und Kompetenzen zu vermitteln!</a:t>
            </a:r>
            <a:endParaRPr lang="de-DE" dirty="0"/>
          </a:p>
        </p:txBody>
      </p:sp>
    </p:spTree>
    <p:extLst>
      <p:ext uri="{BB962C8B-B14F-4D97-AF65-F5344CB8AC3E}">
        <p14:creationId xmlns:p14="http://schemas.microsoft.com/office/powerpoint/2010/main" val="3712545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2996544"/>
            <a:ext cx="7772400" cy="3693319"/>
          </a:xfrm>
        </p:spPr>
        <p:txBody>
          <a:bodyPr/>
          <a:lstStyle/>
          <a:p>
            <a:r>
              <a:rPr lang="de-DE" dirty="0" smtClean="0"/>
              <a:t>Was muss </a:t>
            </a:r>
            <a:r>
              <a:rPr lang="de-DE" dirty="0" smtClean="0"/>
              <a:t>der Verbraucher </a:t>
            </a:r>
            <a:r>
              <a:rPr lang="de-DE" dirty="0" smtClean="0"/>
              <a:t>alles </a:t>
            </a:r>
            <a:r>
              <a:rPr lang="de-DE" dirty="0" smtClean="0"/>
              <a:t>können und wissen</a:t>
            </a:r>
            <a:r>
              <a:rPr lang="de-DE" dirty="0" smtClean="0"/>
              <a:t>?</a:t>
            </a:r>
          </a:p>
          <a:p>
            <a:r>
              <a:rPr lang="de-DE" dirty="0" smtClean="0"/>
              <a:t>Soll durch Medien- / Verbraucherbildung schlechte Regulierung kompensiert werden?</a:t>
            </a:r>
            <a:endParaRPr lang="de-DE" dirty="0" smtClean="0"/>
          </a:p>
          <a:p>
            <a:r>
              <a:rPr lang="de-DE" dirty="0" smtClean="0"/>
              <a:t>Welche Verantwortung können andere Regelwerke / Rahmenbedingungen leisten?</a:t>
            </a:r>
          </a:p>
          <a:p>
            <a:r>
              <a:rPr lang="de-DE" dirty="0" smtClean="0"/>
              <a:t>Welche Verantwortung tragen Gesetzgeber und Unternehmen?</a:t>
            </a:r>
            <a:endParaRPr lang="de-DE" dirty="0" smtClean="0"/>
          </a:p>
          <a:p>
            <a:endParaRPr lang="de-DE"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62238"/>
            <a:ext cx="2808312" cy="2662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descr="C:\Users\tausch\AppData\Local\Microsoft\Windows\Temporary Internet Files\Content.IE5\5VD8X14R\MC90004515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0072" y="260648"/>
            <a:ext cx="2213295" cy="2630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707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476250"/>
            <a:ext cx="7772400" cy="738664"/>
          </a:xfrm>
        </p:spPr>
        <p:txBody>
          <a:bodyPr/>
          <a:lstStyle/>
          <a:p>
            <a:r>
              <a:rPr lang="de-DE" dirty="0" smtClean="0"/>
              <a:t>Medienkompetenz für Verbraucher </a:t>
            </a:r>
            <a:br>
              <a:rPr lang="de-DE" dirty="0" smtClean="0"/>
            </a:br>
            <a:r>
              <a:rPr lang="de-DE" dirty="0" smtClean="0"/>
              <a:t>könnte auch heißen … </a:t>
            </a:r>
            <a:endParaRPr lang="de-DE" dirty="0"/>
          </a:p>
        </p:txBody>
      </p:sp>
      <p:sp>
        <p:nvSpPr>
          <p:cNvPr id="3" name="Inhaltsplatzhalter 2"/>
          <p:cNvSpPr>
            <a:spLocks noGrp="1"/>
          </p:cNvSpPr>
          <p:nvPr>
            <p:ph idx="1"/>
          </p:nvPr>
        </p:nvSpPr>
        <p:spPr>
          <a:xfrm>
            <a:off x="683568" y="1661313"/>
            <a:ext cx="7772400" cy="5355312"/>
          </a:xfrm>
        </p:spPr>
        <p:txBody>
          <a:bodyPr/>
          <a:lstStyle/>
          <a:p>
            <a:r>
              <a:rPr lang="de-DE" dirty="0" smtClean="0"/>
              <a:t>Rechtliche Texte zur Verbraucherinformation werden einem verpflichtenden „Verständlichkeitscheck“ unterzogen</a:t>
            </a:r>
            <a:endParaRPr lang="de-DE" dirty="0"/>
          </a:p>
          <a:p>
            <a:r>
              <a:rPr lang="de-DE" dirty="0" smtClean="0"/>
              <a:t>Texte, die Verbraucher bei Annahme gegen sich gelten lassen müssen (AGB, Datenschutz-erklärungen, etc.) haben </a:t>
            </a:r>
            <a:r>
              <a:rPr lang="de-DE" u="sng" dirty="0" smtClean="0"/>
              <a:t>in erster Linie</a:t>
            </a:r>
            <a:r>
              <a:rPr lang="de-DE" dirty="0" smtClean="0"/>
              <a:t> leicht zugänglich, verständlich und kurz sein </a:t>
            </a:r>
          </a:p>
          <a:p>
            <a:r>
              <a:rPr lang="de-DE" dirty="0" smtClean="0"/>
              <a:t>Verbraucherinformationen müssen zum relevanten ! Zeitpunkt verfügbar sein</a:t>
            </a:r>
          </a:p>
          <a:p>
            <a:endParaRPr lang="de-DE" dirty="0" smtClean="0"/>
          </a:p>
          <a:p>
            <a:endParaRPr lang="de-DE" dirty="0" smtClean="0"/>
          </a:p>
          <a:p>
            <a:endParaRPr lang="de-DE" dirty="0"/>
          </a:p>
        </p:txBody>
      </p:sp>
    </p:spTree>
    <p:extLst>
      <p:ext uri="{BB962C8B-B14F-4D97-AF65-F5344CB8AC3E}">
        <p14:creationId xmlns:p14="http://schemas.microsoft.com/office/powerpoint/2010/main" val="1349075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Verbraucher - Medienkompetenz</a:t>
            </a:r>
            <a:endParaRPr lang="de-DE" dirty="0"/>
          </a:p>
        </p:txBody>
      </p:sp>
      <p:sp>
        <p:nvSpPr>
          <p:cNvPr id="7" name="Inhaltsplatzhalter 6"/>
          <p:cNvSpPr>
            <a:spLocks noGrp="1"/>
          </p:cNvSpPr>
          <p:nvPr>
            <p:ph idx="1"/>
          </p:nvPr>
        </p:nvSpPr>
        <p:spPr>
          <a:xfrm>
            <a:off x="683568" y="1052736"/>
            <a:ext cx="7772400" cy="4385816"/>
          </a:xfrm>
        </p:spPr>
        <p:txBody>
          <a:bodyPr/>
          <a:lstStyle/>
          <a:p>
            <a:r>
              <a:rPr lang="de-DE" dirty="0" smtClean="0"/>
              <a:t>Keine einheitliche Definition. Ein Versuch:</a:t>
            </a:r>
          </a:p>
          <a:p>
            <a:endParaRPr lang="de-DE" dirty="0"/>
          </a:p>
          <a:p>
            <a:pPr marL="857250" lvl="1" indent="0">
              <a:buNone/>
            </a:pPr>
            <a:r>
              <a:rPr lang="de-DE" dirty="0" smtClean="0"/>
              <a:t>Die Kompetenz von Menschen, die sich als Verbraucher der Medien (insb. digitale Medien) bedienen um ihre Bedarfe selbstbestimmt zu befriedigen und Kaufentscheidungen zu treffen, über Medien als komplexes absatzwirtschaftliches Instrument der Anbieter und ihrer Verbände Bescheid wissen, diese kritisch einschätzen können und zu einem begründeten, selbstbestimmten Entscheidungs- und Nutzungsverhaltens angesichts eines breiten Angebots gelangen.</a:t>
            </a:r>
          </a:p>
          <a:p>
            <a:pPr marL="0" indent="0">
              <a:buNone/>
            </a:pPr>
            <a:endParaRPr lang="de-DE" sz="2000" dirty="0"/>
          </a:p>
          <a:p>
            <a:r>
              <a:rPr lang="de-DE" dirty="0" smtClean="0"/>
              <a:t>Oder eine andere Annäherung:</a:t>
            </a:r>
            <a:br>
              <a:rPr lang="de-DE" dirty="0" smtClean="0"/>
            </a:br>
            <a:r>
              <a:rPr lang="de-DE" dirty="0" smtClean="0"/>
              <a:t>Verbraucherkompetenz ist Alltagswissen</a:t>
            </a:r>
            <a:endParaRPr lang="de-DE" dirty="0"/>
          </a:p>
        </p:txBody>
      </p:sp>
    </p:spTree>
    <p:extLst>
      <p:ext uri="{BB962C8B-B14F-4D97-AF65-F5344CB8AC3E}">
        <p14:creationId xmlns:p14="http://schemas.microsoft.com/office/powerpoint/2010/main" val="153439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5800" y="980728"/>
            <a:ext cx="7772400" cy="3877985"/>
          </a:xfrm>
        </p:spPr>
        <p:txBody>
          <a:bodyPr/>
          <a:lstStyle/>
          <a:p>
            <a:r>
              <a:rPr lang="de-DE" dirty="0"/>
              <a:t>Informationen und Texte werden zielgruppenspezifisch </a:t>
            </a:r>
            <a:r>
              <a:rPr lang="de-DE" dirty="0" smtClean="0"/>
              <a:t>aufbereitet </a:t>
            </a:r>
          </a:p>
          <a:p>
            <a:r>
              <a:rPr lang="de-DE" dirty="0" smtClean="0"/>
              <a:t>Es werden rechtliche </a:t>
            </a:r>
            <a:r>
              <a:rPr lang="de-DE" dirty="0"/>
              <a:t>Vorgaben für verbraucherfreundliche Voreinstellungen </a:t>
            </a:r>
            <a:r>
              <a:rPr lang="de-DE" dirty="0" smtClean="0"/>
              <a:t>gemacht</a:t>
            </a:r>
          </a:p>
          <a:p>
            <a:r>
              <a:rPr lang="de-DE" dirty="0" smtClean="0"/>
              <a:t>Verbraucherunfreundliche Praktiken oder Geschäftsmodelle müssen beschränkt oder verboten werden, Medienkompetenz ist dann kein geeignetes Instrument</a:t>
            </a:r>
            <a:endParaRPr lang="de-DE" dirty="0"/>
          </a:p>
          <a:p>
            <a:endParaRPr lang="de-DE" dirty="0"/>
          </a:p>
        </p:txBody>
      </p:sp>
    </p:spTree>
    <p:extLst>
      <p:ext uri="{BB962C8B-B14F-4D97-AF65-F5344CB8AC3E}">
        <p14:creationId xmlns:p14="http://schemas.microsoft.com/office/powerpoint/2010/main" val="3317123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476250"/>
            <a:ext cx="7772400" cy="1107996"/>
          </a:xfrm>
        </p:spPr>
        <p:txBody>
          <a:bodyPr/>
          <a:lstStyle/>
          <a:p>
            <a:r>
              <a:rPr lang="de-DE" dirty="0"/>
              <a:t>Das </a:t>
            </a:r>
            <a:r>
              <a:rPr lang="de-DE" dirty="0" smtClean="0"/>
              <a:t>Wunsch-Leitbild </a:t>
            </a:r>
            <a:r>
              <a:rPr lang="de-DE" dirty="0"/>
              <a:t>der Verbraucher- / </a:t>
            </a:r>
            <a:r>
              <a:rPr lang="de-DE" dirty="0" smtClean="0"/>
              <a:t>Medienpolitik aus Sicht des Verbraucherschutzes:</a:t>
            </a:r>
            <a:r>
              <a:rPr lang="de-DE" dirty="0"/>
              <a:t/>
            </a:r>
            <a:br>
              <a:rPr lang="de-DE" dirty="0"/>
            </a:br>
            <a:endParaRPr lang="de-DE" dirty="0"/>
          </a:p>
        </p:txBody>
      </p:sp>
      <p:sp>
        <p:nvSpPr>
          <p:cNvPr id="4" name="Inhaltsplatzhalter 3"/>
          <p:cNvSpPr txBox="1">
            <a:spLocks noGrp="1"/>
          </p:cNvSpPr>
          <p:nvPr>
            <p:ph idx="1"/>
          </p:nvPr>
        </p:nvSpPr>
        <p:spPr>
          <a:xfrm>
            <a:off x="611560" y="1484784"/>
            <a:ext cx="7772400" cy="5293757"/>
          </a:xfrm>
          <a:prstGeom prst="rect">
            <a:avLst/>
          </a:prstGeom>
          <a:noFill/>
        </p:spPr>
        <p:txBody>
          <a:bodyPr wrap="square" rtlCol="0">
            <a:spAutoFit/>
          </a:bodyPr>
          <a:lstStyle/>
          <a:p>
            <a:pPr marL="0" indent="0">
              <a:buNone/>
            </a:pPr>
            <a:endParaRPr lang="de-DE" sz="3200" dirty="0"/>
          </a:p>
          <a:p>
            <a:pPr>
              <a:buFont typeface="+mj-lt"/>
              <a:buAutoNum type="arabicParenBoth"/>
            </a:pPr>
            <a:r>
              <a:rPr lang="de-DE" dirty="0"/>
              <a:t>D</a:t>
            </a:r>
            <a:r>
              <a:rPr lang="de-DE" dirty="0" smtClean="0"/>
              <a:t>er vertrauende</a:t>
            </a:r>
            <a:r>
              <a:rPr lang="de-DE" dirty="0"/>
              <a:t>, der </a:t>
            </a:r>
            <a:r>
              <a:rPr lang="de-DE" dirty="0" smtClean="0"/>
              <a:t>verletzliche, </a:t>
            </a:r>
            <a:r>
              <a:rPr lang="de-DE" dirty="0"/>
              <a:t>der verantwortungsvolle </a:t>
            </a:r>
            <a:r>
              <a:rPr lang="de-DE" dirty="0" smtClean="0"/>
              <a:t>Verbraucher: Maßnahmen an realen Menschen orientieren </a:t>
            </a:r>
          </a:p>
          <a:p>
            <a:pPr>
              <a:buFont typeface="+mj-lt"/>
              <a:buAutoNum type="arabicParenBoth"/>
            </a:pPr>
            <a:r>
              <a:rPr lang="de-DE" dirty="0" smtClean="0"/>
              <a:t>Die Medienkompetenz als Ziel sinnvoll beschränken</a:t>
            </a:r>
          </a:p>
          <a:p>
            <a:pPr>
              <a:buFont typeface="+mj-lt"/>
              <a:buAutoNum type="arabicParenBoth"/>
            </a:pPr>
            <a:r>
              <a:rPr lang="de-DE" smtClean="0"/>
              <a:t>Eine Beschlussfassung</a:t>
            </a:r>
            <a:r>
              <a:rPr lang="de-DE" dirty="0" smtClean="0"/>
              <a:t>, wie die Neuausrichtung aussehen soll</a:t>
            </a:r>
          </a:p>
          <a:p>
            <a:pPr>
              <a:buFont typeface="+mj-lt"/>
              <a:buAutoNum type="arabicParenBoth"/>
            </a:pPr>
            <a:r>
              <a:rPr lang="de-DE" dirty="0" smtClean="0"/>
              <a:t>Die Unterstützung der Politik ist bei dieser Neuorientierung notwendig</a:t>
            </a:r>
          </a:p>
          <a:p>
            <a:pPr>
              <a:buFont typeface="+mj-lt"/>
              <a:buAutoNum type="arabicParenBoth"/>
            </a:pPr>
            <a:endParaRPr lang="de-DE" dirty="0" smtClean="0"/>
          </a:p>
          <a:p>
            <a:pPr>
              <a:buFontTx/>
              <a:buChar char="-"/>
            </a:pPr>
            <a:endParaRPr lang="de-DE" dirty="0">
              <a:solidFill>
                <a:srgbClr val="C4393B"/>
              </a:solidFill>
            </a:endParaRPr>
          </a:p>
        </p:txBody>
      </p:sp>
    </p:spTree>
    <p:extLst>
      <p:ext uri="{BB962C8B-B14F-4D97-AF65-F5344CB8AC3E}">
        <p14:creationId xmlns:p14="http://schemas.microsoft.com/office/powerpoint/2010/main" val="1323244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a:xfrm>
            <a:off x="685800" y="2438400"/>
            <a:ext cx="7772400" cy="830997"/>
          </a:xfrm>
        </p:spPr>
        <p:txBody>
          <a:bodyPr/>
          <a:lstStyle/>
          <a:p>
            <a:pPr marL="0" indent="0" algn="ctr">
              <a:buNone/>
            </a:pPr>
            <a:r>
              <a:rPr lang="de-DE" sz="5400" b="1" dirty="0" smtClean="0">
                <a:solidFill>
                  <a:srgbClr val="C4393B"/>
                </a:solidFill>
              </a:rPr>
              <a:t>Vielen Dank!</a:t>
            </a:r>
            <a:endParaRPr lang="de-DE" sz="5400" b="1" dirty="0">
              <a:solidFill>
                <a:srgbClr val="C4393B"/>
              </a:solidFill>
            </a:endParaRPr>
          </a:p>
        </p:txBody>
      </p:sp>
    </p:spTree>
    <p:extLst>
      <p:ext uri="{BB962C8B-B14F-4D97-AF65-F5344CB8AC3E}">
        <p14:creationId xmlns:p14="http://schemas.microsoft.com/office/powerpoint/2010/main" val="643227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Wer sind die Verbraucher</a:t>
            </a:r>
            <a:endParaRPr lang="de-DE" dirty="0"/>
          </a:p>
        </p:txBody>
      </p:sp>
      <p:sp>
        <p:nvSpPr>
          <p:cNvPr id="8" name="Inhaltsplatzhalter 7"/>
          <p:cNvSpPr>
            <a:spLocks noGrp="1"/>
          </p:cNvSpPr>
          <p:nvPr>
            <p:ph idx="1"/>
          </p:nvPr>
        </p:nvSpPr>
        <p:spPr>
          <a:xfrm>
            <a:off x="670560" y="1303020"/>
            <a:ext cx="7772400" cy="5309146"/>
          </a:xfrm>
        </p:spPr>
        <p:txBody>
          <a:bodyPr/>
          <a:lstStyle/>
          <a:p>
            <a:r>
              <a:rPr lang="de-DE" b="1" dirty="0" smtClean="0"/>
              <a:t>§ </a:t>
            </a:r>
            <a:r>
              <a:rPr lang="de-DE" b="1" dirty="0"/>
              <a:t>13 </a:t>
            </a:r>
            <a:r>
              <a:rPr lang="de-DE" b="1" dirty="0" smtClean="0"/>
              <a:t>BGB Verbraucher</a:t>
            </a:r>
            <a:br>
              <a:rPr lang="de-DE" b="1" dirty="0" smtClean="0"/>
            </a:br>
            <a:r>
              <a:rPr lang="de-DE" dirty="0" smtClean="0"/>
              <a:t>Verbraucher </a:t>
            </a:r>
            <a:r>
              <a:rPr lang="de-DE" dirty="0"/>
              <a:t>ist jede natürliche Person, die ein Rechtsgeschäft zu einem Zwecke abschließt, der weder ihrer gewerblichen noch ihrer selbständigen beruflichen Tätigkeit zugerechnet werden </a:t>
            </a:r>
            <a:r>
              <a:rPr lang="de-DE" dirty="0" smtClean="0"/>
              <a:t>kann.</a:t>
            </a:r>
          </a:p>
          <a:p>
            <a:r>
              <a:rPr lang="de-DE" b="1" dirty="0" smtClean="0"/>
              <a:t>Kinder und Jugendliche</a:t>
            </a:r>
            <a:r>
              <a:rPr lang="de-DE" dirty="0" smtClean="0"/>
              <a:t/>
            </a:r>
            <a:br>
              <a:rPr lang="de-DE" dirty="0" smtClean="0"/>
            </a:br>
            <a:r>
              <a:rPr lang="de-DE" dirty="0" smtClean="0"/>
              <a:t>vom Gesetz besonders geschützt</a:t>
            </a:r>
            <a:br>
              <a:rPr lang="de-DE" dirty="0" smtClean="0"/>
            </a:br>
            <a:r>
              <a:rPr lang="de-DE" dirty="0" smtClean="0"/>
              <a:t>geschäftsunfähig § 104 Abs. 1 BGB (unter 7 Jahre)</a:t>
            </a:r>
            <a:br>
              <a:rPr lang="de-DE" dirty="0" smtClean="0"/>
            </a:br>
            <a:r>
              <a:rPr lang="de-DE" dirty="0" smtClean="0"/>
              <a:t>beschränkt geschäftsfähig § 106 BGB (7 J. vollendet)</a:t>
            </a:r>
          </a:p>
          <a:p>
            <a:pPr lvl="1"/>
            <a:r>
              <a:rPr lang="de-DE" dirty="0" smtClean="0"/>
              <a:t>Außer: Zustimmung der Eltern, Taschengeldparagraph, ausschließlich rechtlich vorteilhaft</a:t>
            </a:r>
          </a:p>
          <a:p>
            <a:pPr marL="0" indent="0">
              <a:buNone/>
            </a:pPr>
            <a:endParaRPr lang="de-DE" dirty="0"/>
          </a:p>
          <a:p>
            <a:endParaRPr lang="de-DE" dirty="0"/>
          </a:p>
        </p:txBody>
      </p:sp>
      <p:pic>
        <p:nvPicPr>
          <p:cNvPr id="1028" name="Picture 4" descr="C:\Users\tausch\AppData\Local\Microsoft\Windows\Temporary Internet Files\Content.IE5\5VD8X14R\MC90022217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5088" y="5343460"/>
            <a:ext cx="1296144" cy="155929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tausch\AppData\Local\Microsoft\Windows\Temporary Internet Files\Content.IE5\O0YXSDAW\MC9003981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5417538"/>
            <a:ext cx="1590142" cy="182788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tausch\AppData\Local\Microsoft\Windows\Temporary Internet Files\Content.IE5\O0YXSDAW\MC90019541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0152" y="5255487"/>
            <a:ext cx="1821485" cy="1547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7551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Leitbilder der Verbraucherbildung</a:t>
            </a:r>
            <a:endParaRPr lang="de-DE" dirty="0"/>
          </a:p>
        </p:txBody>
      </p:sp>
      <p:sp>
        <p:nvSpPr>
          <p:cNvPr id="3" name="Inhaltsplatzhalter 2"/>
          <p:cNvSpPr>
            <a:spLocks noGrp="1"/>
          </p:cNvSpPr>
          <p:nvPr>
            <p:ph idx="1"/>
          </p:nvPr>
        </p:nvSpPr>
        <p:spPr>
          <a:xfrm>
            <a:off x="685800" y="1412776"/>
            <a:ext cx="7772400" cy="3877985"/>
          </a:xfrm>
        </p:spPr>
        <p:txBody>
          <a:bodyPr/>
          <a:lstStyle/>
          <a:p>
            <a:r>
              <a:rPr lang="de-DE" dirty="0" smtClean="0"/>
              <a:t>Der schutzbedürftige Verbraucher</a:t>
            </a:r>
          </a:p>
          <a:p>
            <a:r>
              <a:rPr lang="de-DE" dirty="0" smtClean="0"/>
              <a:t>Der „mündige Verbraucher“ </a:t>
            </a:r>
            <a:br>
              <a:rPr lang="de-DE" dirty="0" smtClean="0"/>
            </a:br>
            <a:r>
              <a:rPr lang="de-DE" dirty="0" smtClean="0"/>
              <a:t>grund­sätzlich kompetent</a:t>
            </a:r>
            <a:r>
              <a:rPr lang="de-DE" dirty="0"/>
              <a:t>, </a:t>
            </a:r>
            <a:r>
              <a:rPr lang="de-DE" dirty="0" smtClean="0"/>
              <a:t>vollständig informiert, in </a:t>
            </a:r>
            <a:r>
              <a:rPr lang="de-DE" dirty="0"/>
              <a:t>der Lage, </a:t>
            </a:r>
            <a:r>
              <a:rPr lang="de-DE" dirty="0" smtClean="0"/>
              <a:t>sein </a:t>
            </a:r>
            <a:r>
              <a:rPr lang="de-DE" dirty="0"/>
              <a:t>Verhalten und seine </a:t>
            </a:r>
            <a:r>
              <a:rPr lang="de-DE" dirty="0" smtClean="0"/>
              <a:t>Bedürfnisse </a:t>
            </a:r>
            <a:r>
              <a:rPr lang="de-DE" dirty="0"/>
              <a:t>kritisch </a:t>
            </a:r>
            <a:r>
              <a:rPr lang="de-DE" dirty="0" smtClean="0"/>
              <a:t>zu reflektieren, entscheidet immer rational</a:t>
            </a:r>
          </a:p>
          <a:p>
            <a:r>
              <a:rPr lang="de-DE" dirty="0" smtClean="0"/>
              <a:t>Der vertrauende</a:t>
            </a:r>
            <a:r>
              <a:rPr lang="de-DE" dirty="0"/>
              <a:t>, der verletzliche oder der verantwortungsvolle </a:t>
            </a:r>
            <a:r>
              <a:rPr lang="de-DE" dirty="0" smtClean="0"/>
              <a:t>Verbraucher (</a:t>
            </a:r>
            <a:r>
              <a:rPr lang="de-DE" dirty="0" err="1" smtClean="0"/>
              <a:t>Behavioural</a:t>
            </a:r>
            <a:r>
              <a:rPr lang="de-DE" dirty="0" smtClean="0"/>
              <a:t> Economics)</a:t>
            </a:r>
            <a:endParaRPr lang="de-DE" dirty="0"/>
          </a:p>
          <a:p>
            <a:endParaRPr lang="de-DE" dirty="0"/>
          </a:p>
        </p:txBody>
      </p:sp>
    </p:spTree>
    <p:extLst>
      <p:ext uri="{BB962C8B-B14F-4D97-AF65-F5344CB8AC3E}">
        <p14:creationId xmlns:p14="http://schemas.microsoft.com/office/powerpoint/2010/main" val="263609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 Medienkompetenz für Verbraucher heißt …</a:t>
            </a:r>
            <a:endParaRPr lang="de-DE" dirty="0"/>
          </a:p>
        </p:txBody>
      </p:sp>
      <p:sp>
        <p:nvSpPr>
          <p:cNvPr id="3" name="Inhaltsplatzhalter 2"/>
          <p:cNvSpPr>
            <a:spLocks noGrp="1"/>
          </p:cNvSpPr>
          <p:nvPr>
            <p:ph idx="1"/>
          </p:nvPr>
        </p:nvSpPr>
        <p:spPr>
          <a:xfrm>
            <a:off x="683568" y="1772816"/>
            <a:ext cx="7772400" cy="3877985"/>
          </a:xfrm>
        </p:spPr>
        <p:txBody>
          <a:bodyPr/>
          <a:lstStyle/>
          <a:p>
            <a:r>
              <a:rPr lang="de-DE" dirty="0" smtClean="0"/>
              <a:t>die gewählten Endgeräte so nutzen zu können, dass die Verbraucher ihre Konsumbedürfnisse entfalten können, sich selbst (ggf. durch Dritte) den notwendigen Schutz herstellen können</a:t>
            </a:r>
          </a:p>
          <a:p>
            <a:r>
              <a:rPr lang="de-DE" dirty="0"/>
              <a:t>b</a:t>
            </a:r>
            <a:r>
              <a:rPr lang="de-DE" dirty="0" smtClean="0"/>
              <a:t>ei technischen Problemen oder Einschränkungen um die Rechte als Verbraucher wissen</a:t>
            </a:r>
          </a:p>
          <a:p>
            <a:r>
              <a:rPr lang="de-DE" dirty="0"/>
              <a:t>z</a:t>
            </a:r>
            <a:r>
              <a:rPr lang="de-DE" dirty="0" smtClean="0"/>
              <a:t>u wissen, wo </a:t>
            </a:r>
            <a:r>
              <a:rPr lang="de-DE" dirty="0"/>
              <a:t>Hilfe für welche Fragestellung </a:t>
            </a:r>
            <a:r>
              <a:rPr lang="de-DE" dirty="0" smtClean="0"/>
              <a:t>zu bekommen ist</a:t>
            </a:r>
            <a:endParaRPr lang="de-DE" dirty="0"/>
          </a:p>
          <a:p>
            <a:pPr marL="0" indent="0">
              <a:buNone/>
            </a:pPr>
            <a:endParaRPr lang="de-DE" dirty="0"/>
          </a:p>
        </p:txBody>
      </p:sp>
    </p:spTree>
    <p:extLst>
      <p:ext uri="{BB962C8B-B14F-4D97-AF65-F5344CB8AC3E}">
        <p14:creationId xmlns:p14="http://schemas.microsoft.com/office/powerpoint/2010/main" val="2292269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Einige der Herausforderungen … </a:t>
            </a:r>
            <a:endParaRPr lang="de-DE" dirty="0"/>
          </a:p>
        </p:txBody>
      </p:sp>
      <p:sp>
        <p:nvSpPr>
          <p:cNvPr id="3" name="Inhaltsplatzhalter 2"/>
          <p:cNvSpPr>
            <a:spLocks noGrp="1"/>
          </p:cNvSpPr>
          <p:nvPr>
            <p:ph idx="1"/>
          </p:nvPr>
        </p:nvSpPr>
        <p:spPr>
          <a:xfrm>
            <a:off x="685800" y="1628800"/>
            <a:ext cx="7772400" cy="4801314"/>
          </a:xfrm>
        </p:spPr>
        <p:txBody>
          <a:bodyPr/>
          <a:lstStyle/>
          <a:p>
            <a:r>
              <a:rPr lang="de-DE" dirty="0" smtClean="0"/>
              <a:t>Gewährleistung vs. Garantie</a:t>
            </a:r>
          </a:p>
          <a:p>
            <a:r>
              <a:rPr lang="de-DE" dirty="0" smtClean="0"/>
              <a:t>Proprietäre Systeme</a:t>
            </a:r>
          </a:p>
          <a:p>
            <a:r>
              <a:rPr lang="de-DE" dirty="0" smtClean="0"/>
              <a:t>Beschränkungen von Nutzungslizenzen, der Übertragbarkeit von digitalen Produkten auf alternative Endgeräte</a:t>
            </a:r>
          </a:p>
          <a:p>
            <a:r>
              <a:rPr lang="de-DE" dirty="0" smtClean="0"/>
              <a:t>Virenschutz / Firewall / Einstellungen der Software / Datenschutz</a:t>
            </a:r>
          </a:p>
          <a:p>
            <a:r>
              <a:rPr lang="de-DE" dirty="0" smtClean="0"/>
              <a:t>Wo Hilfe für eine konkrete Fragestellung erhalten?</a:t>
            </a:r>
          </a:p>
          <a:p>
            <a:r>
              <a:rPr lang="de-DE" dirty="0" smtClean="0"/>
              <a:t>Die Durchsetzung berechtigter  rechtlicher Ansprüche</a:t>
            </a:r>
          </a:p>
          <a:p>
            <a:endParaRPr lang="de-DE" dirty="0"/>
          </a:p>
        </p:txBody>
      </p:sp>
    </p:spTree>
    <p:extLst>
      <p:ext uri="{BB962C8B-B14F-4D97-AF65-F5344CB8AC3E}">
        <p14:creationId xmlns:p14="http://schemas.microsoft.com/office/powerpoint/2010/main" val="3532952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Medienkompetenz für Verbraucher bedeutet … </a:t>
            </a:r>
            <a:endParaRPr lang="de-DE" dirty="0"/>
          </a:p>
        </p:txBody>
      </p:sp>
      <p:sp>
        <p:nvSpPr>
          <p:cNvPr id="3" name="Inhaltsplatzhalter 2"/>
          <p:cNvSpPr>
            <a:spLocks noGrp="1"/>
          </p:cNvSpPr>
          <p:nvPr>
            <p:ph idx="1"/>
          </p:nvPr>
        </p:nvSpPr>
        <p:spPr>
          <a:xfrm>
            <a:off x="685800" y="2438400"/>
            <a:ext cx="7772400" cy="738664"/>
          </a:xfrm>
        </p:spPr>
        <p:txBody>
          <a:bodyPr/>
          <a:lstStyle/>
          <a:p>
            <a:r>
              <a:rPr lang="de-DE" dirty="0"/>
              <a:t>e</a:t>
            </a:r>
            <a:r>
              <a:rPr lang="de-DE" dirty="0" smtClean="0"/>
              <a:t>rkennen können, wann welche Rechte und Pflichten aus einer Situation als Verbraucher entstehen</a:t>
            </a:r>
            <a:endParaRPr lang="de-DE" dirty="0"/>
          </a:p>
        </p:txBody>
      </p:sp>
    </p:spTree>
    <p:extLst>
      <p:ext uri="{BB962C8B-B14F-4D97-AF65-F5344CB8AC3E}">
        <p14:creationId xmlns:p14="http://schemas.microsoft.com/office/powerpoint/2010/main" val="392904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sz="half" idx="4294967295"/>
          </p:nvPr>
        </p:nvSpPr>
        <p:spPr>
          <a:xfrm>
            <a:off x="251520" y="404664"/>
            <a:ext cx="4038600" cy="6424836"/>
          </a:xfrm>
        </p:spPr>
        <p:txBody>
          <a:bodyPr/>
          <a:lstStyle/>
          <a:p>
            <a:pPr marL="0" indent="0">
              <a:buNone/>
            </a:pPr>
            <a:r>
              <a:rPr lang="de-DE" sz="2000" dirty="0" smtClean="0"/>
              <a:t>Besuch einer Website</a:t>
            </a:r>
          </a:p>
          <a:p>
            <a:pPr marL="0" indent="0">
              <a:buNone/>
            </a:pPr>
            <a:endParaRPr lang="de-DE" sz="2000" dirty="0"/>
          </a:p>
          <a:p>
            <a:pPr marL="0" indent="0">
              <a:buNone/>
            </a:pPr>
            <a:endParaRPr lang="de-DE" sz="2000" dirty="0" smtClean="0"/>
          </a:p>
          <a:p>
            <a:pPr marL="0" indent="0">
              <a:buNone/>
            </a:pPr>
            <a:endParaRPr lang="de-DE" sz="2000" dirty="0" smtClean="0"/>
          </a:p>
          <a:p>
            <a:pPr marL="0" indent="0">
              <a:buNone/>
            </a:pPr>
            <a:endParaRPr lang="de-DE" sz="2000" dirty="0"/>
          </a:p>
          <a:p>
            <a:pPr marL="0" indent="0">
              <a:buNone/>
            </a:pPr>
            <a:endParaRPr lang="de-DE" sz="1800" dirty="0" smtClean="0"/>
          </a:p>
          <a:p>
            <a:pPr marL="0" indent="0">
              <a:buNone/>
            </a:pPr>
            <a:r>
              <a:rPr lang="de-DE" sz="2000" dirty="0" smtClean="0"/>
              <a:t>Allgemeine Geschäftsbedingungen, Datenschutzerklärung, </a:t>
            </a:r>
            <a:r>
              <a:rPr lang="de-DE" sz="2000" dirty="0"/>
              <a:t>Musterwiderrufsbelehrung, </a:t>
            </a:r>
            <a:r>
              <a:rPr lang="de-DE" sz="2000" dirty="0" smtClean="0"/>
              <a:t>Nutzungsbedingungen</a:t>
            </a:r>
          </a:p>
          <a:p>
            <a:pPr marL="0" indent="0">
              <a:buNone/>
            </a:pPr>
            <a:endParaRPr lang="de-DE" sz="1100" dirty="0" smtClean="0"/>
          </a:p>
          <a:p>
            <a:pPr marL="0" indent="0">
              <a:buNone/>
            </a:pPr>
            <a:endParaRPr lang="de-DE" sz="1600" dirty="0" smtClean="0"/>
          </a:p>
          <a:p>
            <a:pPr marL="0" indent="0">
              <a:buNone/>
            </a:pPr>
            <a:endParaRPr lang="de-DE" sz="1400" dirty="0" smtClean="0"/>
          </a:p>
          <a:p>
            <a:pPr marL="0" indent="0">
              <a:buNone/>
            </a:pPr>
            <a:r>
              <a:rPr lang="de-DE" sz="2000" dirty="0" smtClean="0"/>
              <a:t>„Kostenpflichtig bestellen“</a:t>
            </a:r>
          </a:p>
          <a:p>
            <a:pPr marL="0" indent="0">
              <a:buNone/>
            </a:pPr>
            <a:endParaRPr lang="de-DE" sz="2000" dirty="0"/>
          </a:p>
          <a:p>
            <a:pPr marL="0" indent="0">
              <a:buNone/>
            </a:pPr>
            <a:endParaRPr lang="de-DE" sz="2000" dirty="0"/>
          </a:p>
        </p:txBody>
      </p:sp>
      <p:sp>
        <p:nvSpPr>
          <p:cNvPr id="6" name="Inhaltsplatzhalter 5"/>
          <p:cNvSpPr>
            <a:spLocks noGrp="1"/>
          </p:cNvSpPr>
          <p:nvPr>
            <p:ph sz="half" idx="4294967295"/>
          </p:nvPr>
        </p:nvSpPr>
        <p:spPr>
          <a:xfrm>
            <a:off x="4427984" y="404664"/>
            <a:ext cx="4244975" cy="5616922"/>
          </a:xfrm>
        </p:spPr>
        <p:txBody>
          <a:bodyPr/>
          <a:lstStyle/>
          <a:p>
            <a:pPr marL="0" indent="0">
              <a:buNone/>
            </a:pPr>
            <a:r>
              <a:rPr lang="de-DE" sz="2000" dirty="0" smtClean="0"/>
              <a:t>Unten auf der Website, anklickbar:</a:t>
            </a:r>
          </a:p>
          <a:p>
            <a:pPr marL="0" indent="0">
              <a:buNone/>
            </a:pPr>
            <a:r>
              <a:rPr lang="de-DE" sz="2000" dirty="0" smtClean="0"/>
              <a:t>„Nutzungsbedingungen</a:t>
            </a:r>
            <a:endParaRPr lang="de-DE" sz="2000" dirty="0"/>
          </a:p>
          <a:p>
            <a:pPr marL="0" indent="0">
              <a:buNone/>
            </a:pPr>
            <a:r>
              <a:rPr lang="de-DE" sz="2000" dirty="0" smtClean="0"/>
              <a:t>Hier </a:t>
            </a:r>
            <a:r>
              <a:rPr lang="de-DE" sz="2000" dirty="0"/>
              <a:t>werden die Regeln erläutert, mit denen Sie sich einverstanden erklären, wenn Sie unsere Dienste nutzen.“ </a:t>
            </a:r>
            <a:endParaRPr lang="de-DE" sz="2000" dirty="0" smtClean="0"/>
          </a:p>
          <a:p>
            <a:pPr marL="0" indent="0">
              <a:buNone/>
            </a:pPr>
            <a:endParaRPr lang="de-DE" sz="1800" dirty="0" smtClean="0"/>
          </a:p>
          <a:p>
            <a:pPr marL="0" indent="0">
              <a:buNone/>
            </a:pPr>
            <a:r>
              <a:rPr lang="de-DE" sz="2000" dirty="0" smtClean="0"/>
              <a:t>„… und hiermit bestätigen Sie, dass Sie die AGB / die Datenschutzerklärung / die Musterwiderrufsbelehrung / die Nutzungsbedingungen gelesen und verstanden haben.“</a:t>
            </a:r>
          </a:p>
          <a:p>
            <a:pPr marL="0" indent="0">
              <a:buNone/>
            </a:pPr>
            <a:endParaRPr lang="de-DE" sz="1200" dirty="0" smtClean="0"/>
          </a:p>
          <a:p>
            <a:pPr marL="0" indent="0">
              <a:buNone/>
            </a:pPr>
            <a:r>
              <a:rPr lang="de-DE" sz="2000" dirty="0" smtClean="0"/>
              <a:t>Verbrauchervertragsrecht und Schutzbestimmungen</a:t>
            </a:r>
            <a:endParaRPr lang="de-DE" sz="2000" dirty="0"/>
          </a:p>
        </p:txBody>
      </p:sp>
    </p:spTree>
    <p:extLst>
      <p:ext uri="{BB962C8B-B14F-4D97-AF65-F5344CB8AC3E}">
        <p14:creationId xmlns:p14="http://schemas.microsoft.com/office/powerpoint/2010/main" val="2154079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5800" y="2438400"/>
            <a:ext cx="7772400" cy="2400657"/>
          </a:xfrm>
        </p:spPr>
        <p:txBody>
          <a:bodyPr/>
          <a:lstStyle/>
          <a:p>
            <a:r>
              <a:rPr lang="de-DE" dirty="0" smtClean="0"/>
              <a:t>die Mechanismen der unterschiedlichen Währungen der digitalen Welt (Geld, Daten, Aufmerksamkeit) zu kennen</a:t>
            </a:r>
          </a:p>
          <a:p>
            <a:r>
              <a:rPr lang="de-DE" dirty="0"/>
              <a:t>d</a:t>
            </a:r>
            <a:r>
              <a:rPr lang="de-DE" dirty="0" smtClean="0"/>
              <a:t>ie Techniken des </a:t>
            </a:r>
            <a:r>
              <a:rPr lang="de-DE" dirty="0" err="1"/>
              <a:t>T</a:t>
            </a:r>
            <a:r>
              <a:rPr lang="de-DE" dirty="0" err="1" smtClean="0"/>
              <a:t>rackings</a:t>
            </a:r>
            <a:r>
              <a:rPr lang="de-DE" dirty="0" smtClean="0"/>
              <a:t>, </a:t>
            </a:r>
            <a:r>
              <a:rPr lang="de-DE" dirty="0" err="1"/>
              <a:t>T</a:t>
            </a:r>
            <a:r>
              <a:rPr lang="de-DE" dirty="0" err="1" smtClean="0"/>
              <a:t>argeting</a:t>
            </a:r>
            <a:r>
              <a:rPr lang="de-DE" dirty="0" smtClean="0"/>
              <a:t> und zielgruppenspezifischer Werbung sowie Zusammensetzung von Websites zu kennen</a:t>
            </a:r>
            <a:endParaRPr lang="de-DE" dirty="0"/>
          </a:p>
        </p:txBody>
      </p:sp>
      <p:sp>
        <p:nvSpPr>
          <p:cNvPr id="4" name="Titel 1"/>
          <p:cNvSpPr>
            <a:spLocks noGrp="1"/>
          </p:cNvSpPr>
          <p:nvPr>
            <p:ph type="title"/>
          </p:nvPr>
        </p:nvSpPr>
        <p:spPr/>
        <p:txBody>
          <a:bodyPr/>
          <a:lstStyle/>
          <a:p>
            <a:r>
              <a:rPr lang="de-DE" dirty="0" smtClean="0"/>
              <a:t>(3) Medienkompetenz für Verbraucher bedeutet … </a:t>
            </a:r>
            <a:endParaRPr lang="de-DE" dirty="0"/>
          </a:p>
        </p:txBody>
      </p:sp>
    </p:spTree>
    <p:extLst>
      <p:ext uri="{BB962C8B-B14F-4D97-AF65-F5344CB8AC3E}">
        <p14:creationId xmlns:p14="http://schemas.microsoft.com/office/powerpoint/2010/main" val="546612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2012">
  <a:themeElements>
    <a:clrScheme name="Powerpoint201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owerpoint2011">
      <a:majorFont>
        <a:latin typeface="Arial"/>
        <a:ea typeface=""/>
        <a:cs typeface="Arial"/>
      </a:majorFont>
      <a:minorFont>
        <a:latin typeface="Arial"/>
        <a:ea typeface=""/>
        <a:cs typeface="Arial"/>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owerpoint201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werpoint201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point201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point201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point201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point201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werpoint201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Powerpoint2012</Template>
  <TotalTime>0</TotalTime>
  <Words>751</Words>
  <Application>Microsoft Office PowerPoint</Application>
  <PresentationFormat>Bildschirmpräsentation (4:3)</PresentationFormat>
  <Paragraphs>115</Paragraphs>
  <Slides>22</Slides>
  <Notes>1</Notes>
  <HiddenSlides>0</HiddenSlides>
  <MMClips>0</MMClips>
  <ScaleCrop>false</ScaleCrop>
  <HeadingPairs>
    <vt:vector size="4" baseType="variant">
      <vt:variant>
        <vt:lpstr>Design</vt:lpstr>
      </vt:variant>
      <vt:variant>
        <vt:i4>3</vt:i4>
      </vt:variant>
      <vt:variant>
        <vt:lpstr>Folientitel</vt:lpstr>
      </vt:variant>
      <vt:variant>
        <vt:i4>22</vt:i4>
      </vt:variant>
    </vt:vector>
  </HeadingPairs>
  <TitlesOfParts>
    <vt:vector size="25" baseType="lpstr">
      <vt:lpstr>Powerpoint2012</vt:lpstr>
      <vt:lpstr>1_Benutzerdefiniertes Design</vt:lpstr>
      <vt:lpstr>Benutzerdefiniertes Design</vt:lpstr>
      <vt:lpstr>PowerPoint-Präsentation</vt:lpstr>
      <vt:lpstr>Verbraucher - Medienkompetenz</vt:lpstr>
      <vt:lpstr>Wer sind die Verbraucher</vt:lpstr>
      <vt:lpstr>Leitbilder der Verbraucherbildung</vt:lpstr>
      <vt:lpstr>(1) Medienkompetenz für Verbraucher heißt …</vt:lpstr>
      <vt:lpstr>Einige der Herausforderungen … </vt:lpstr>
      <vt:lpstr>(2) Medienkompetenz für Verbraucher bedeutet … </vt:lpstr>
      <vt:lpstr>PowerPoint-Präsentation</vt:lpstr>
      <vt:lpstr>(3) Medienkompetenz für Verbraucher bedeutet … </vt:lpstr>
      <vt:lpstr>(3) Medienkompetenz für Verbraucher bedeutet …</vt:lpstr>
      <vt:lpstr>Neue Instrumente für Verbraucher</vt:lpstr>
      <vt:lpstr>Neue Instrumente für Verbraucher</vt:lpstr>
      <vt:lpstr>Blogs, Foren, …</vt:lpstr>
      <vt:lpstr>„Trend“: Verbraucher als Prosumer</vt:lpstr>
      <vt:lpstr>Wer hat Angebote zur Medienkompetenz für Verbraucher?</vt:lpstr>
      <vt:lpstr>Wer hat Angebote zur Medienkompetenz für Verbraucher?</vt:lpstr>
      <vt:lpstr>Die Herausforderung für Angebote:</vt:lpstr>
      <vt:lpstr>PowerPoint-Präsentation</vt:lpstr>
      <vt:lpstr>Medienkompetenz für Verbraucher  könnte auch heißen … </vt:lpstr>
      <vt:lpstr>PowerPoint-Präsentation</vt:lpstr>
      <vt:lpstr>Das Wunsch-Leitbild der Verbraucher- / Medienpolitik aus Sicht des Verbraucherschutzes: </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Bausch</dc:creator>
  <cp:lastModifiedBy>Tausch</cp:lastModifiedBy>
  <cp:revision>182</cp:revision>
  <cp:lastPrinted>2014-04-08T07:27:21Z</cp:lastPrinted>
  <dcterms:created xsi:type="dcterms:W3CDTF">2013-07-01T06:50:12Z</dcterms:created>
  <dcterms:modified xsi:type="dcterms:W3CDTF">2014-04-08T07:29:24Z</dcterms:modified>
</cp:coreProperties>
</file>